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notesSlide3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_rels/notesSlide32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1.xml.rels" ContentType="application/vnd.openxmlformats-package.relationships+xml"/>
  <Override PartName="/ppt/notesSlides/_rels/notesSlide8.xml.rels" ContentType="application/vnd.openxmlformats-package.relationships+xml"/>
  <Override PartName="/ppt/notesSlides/notesSlide13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_rels/slide32.xml.rels" ContentType="application/vnd.openxmlformats-package.relationships+xml"/>
  <Override PartName="/ppt/slides/_rels/slide29.xml.rels" ContentType="application/vnd.openxmlformats-package.relationships+xml"/>
  <Override PartName="/ppt/slides/_rels/slide31.xml.rels" ContentType="application/vnd.openxmlformats-package.relationships+xml"/>
  <Override PartName="/ppt/slides/_rels/slide28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20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3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6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32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s/slide26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7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92.png" ContentType="image/png"/>
  <Override PartName="/ppt/media/image91.png" ContentType="image/png"/>
  <Override PartName="/ppt/media/image90.png" ContentType="image/png"/>
  <Override PartName="/ppt/media/image88.png" ContentType="image/png"/>
  <Override PartName="/ppt/media/image85.png" ContentType="image/png"/>
  <Override PartName="/ppt/media/image84.png" ContentType="image/png"/>
  <Override PartName="/ppt/media/image83.png" ContentType="image/png"/>
  <Override PartName="/ppt/media/image82.png" ContentType="image/png"/>
  <Override PartName="/ppt/media/image81.png" ContentType="image/png"/>
  <Override PartName="/ppt/media/image80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1.png" ContentType="image/png"/>
  <Override PartName="/ppt/media/image68.png" ContentType="image/png"/>
  <Override PartName="/ppt/media/image69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72.png" ContentType="image/png"/>
  <Override PartName="/ppt/media/image63.png" ContentType="image/png"/>
  <Override PartName="/ppt/media/image62.png" ContentType="image/png"/>
  <Override PartName="/ppt/media/image60.png" ContentType="image/png"/>
  <Override PartName="/ppt/media/image59.png" ContentType="image/png"/>
  <Override PartName="/ppt/media/image78.png" ContentType="image/png"/>
  <Override PartName="/ppt/media/image58.png" ContentType="image/png"/>
  <Override PartName="/ppt/media/image57.png" ContentType="image/png"/>
  <Override PartName="/ppt/media/image53.png" ContentType="image/png"/>
  <Override PartName="/ppt/media/image86.png" ContentType="image/png"/>
  <Override PartName="/ppt/media/image52.png" ContentType="image/png"/>
  <Override PartName="/ppt/media/image56.png" ContentType="image/png"/>
  <Override PartName="/ppt/media/image51.png" ContentType="image/png"/>
  <Override PartName="/ppt/media/image50.png" ContentType="image/png"/>
  <Override PartName="/ppt/media/image89.png" ContentType="image/png"/>
  <Override PartName="/ppt/media/image49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36.png" ContentType="image/png"/>
  <Override PartName="/ppt/media/image32.png" ContentType="image/png"/>
  <Override PartName="/ppt/media/image45.png" ContentType="image/png"/>
  <Override PartName="/ppt/media/image30.png" ContentType="image/png"/>
  <Override PartName="/ppt/media/image44.png" ContentType="image/png"/>
  <Override PartName="/ppt/media/image27.png" ContentType="image/png"/>
  <Override PartName="/ppt/media/image26.png" ContentType="image/png"/>
  <Override PartName="/ppt/media/image87.png" ContentType="image/png"/>
  <Override PartName="/ppt/media/image28.png" ContentType="image/png"/>
  <Override PartName="/ppt/media/image25.png" ContentType="image/png"/>
  <Override PartName="/ppt/media/image33.png" ContentType="image/png"/>
  <Override PartName="/ppt/media/image38.png" ContentType="image/png"/>
  <Override PartName="/ppt/media/image77.png" ContentType="image/png"/>
  <Override PartName="/ppt/media/image22.png" ContentType="image/png"/>
  <Override PartName="/ppt/media/image55.png" ContentType="image/png"/>
  <Override PartName="/ppt/media/image31.png" ContentType="image/png"/>
  <Override PartName="/ppt/media/image37.png" ContentType="image/png"/>
  <Override PartName="/ppt/media/image24.png" ContentType="image/png"/>
  <Override PartName="/ppt/media/image21.png" ContentType="image/png"/>
  <Override PartName="/ppt/media/image54.png" ContentType="image/png"/>
  <Override PartName="/ppt/media/image61.png" ContentType="image/png"/>
  <Override PartName="/ppt/media/image20.png" ContentType="image/png"/>
  <Override PartName="/ppt/media/image19.png" ContentType="image/png"/>
  <Override PartName="/ppt/media/image16.png" ContentType="image/png"/>
  <Override PartName="/ppt/media/image17.png" ContentType="image/png"/>
  <Override PartName="/ppt/media/image14.png" ContentType="image/png"/>
  <Override PartName="/ppt/media/image13.png" ContentType="image/png"/>
  <Override PartName="/ppt/media/image46.png" ContentType="image/png"/>
  <Override PartName="/ppt/media/image23.png" ContentType="image/png"/>
  <Override PartName="/ppt/media/image12.png" ContentType="image/png"/>
  <Override PartName="/ppt/media/image39.png" ContentType="image/png"/>
  <Override PartName="/ppt/media/image35.png" ContentType="image/png"/>
  <Override PartName="/ppt/media/image10.png" ContentType="image/png"/>
  <Override PartName="/ppt/media/image48.png" ContentType="image/png"/>
  <Override PartName="/ppt/media/image9.png" ContentType="image/png"/>
  <Override PartName="/ppt/media/image15.png" ContentType="image/png"/>
  <Override PartName="/ppt/media/image29.png" ContentType="image/png"/>
  <Override PartName="/ppt/media/image8.png" ContentType="image/png"/>
  <Override PartName="/ppt/media/image40.png" ContentType="image/png"/>
  <Override PartName="/ppt/media/image34.png" ContentType="image/png"/>
  <Override PartName="/ppt/media/image6.png" ContentType="image/png"/>
  <Override PartName="/ppt/media/image5.png" ContentType="image/png"/>
  <Override PartName="/ppt/media/image18.png" ContentType="image/png"/>
  <Override PartName="/ppt/media/image7.png" ContentType="image/png"/>
  <Override PartName="/ppt/media/image4.png" ContentType="image/png"/>
  <Override PartName="/ppt/media/image3.png" ContentType="image/png"/>
  <Override PartName="/ppt/media/image79.png" ContentType="image/png"/>
  <Override PartName="/ppt/media/image47.png" ContentType="image/png"/>
  <Override PartName="/ppt/media/image70.png" ContentType="image/png"/>
  <Override PartName="/ppt/media/image2.png" ContentType="image/png"/>
  <Override PartName="/ppt/media/image1.png" ContentType="image/png"/>
  <Override PartName="/ppt/media/image11.png" ContentType="image/png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12193587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"/>
          <p:cNvSpPr/>
          <p:nvPr/>
        </p:nvSpPr>
        <p:spPr>
          <a:xfrm>
            <a:off x="0" y="0"/>
            <a:ext cx="7772400" cy="10058400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</p:sp>
      <p:sp>
        <p:nvSpPr>
          <p:cNvPr id="109" name="CustomShape 2"/>
          <p:cNvSpPr/>
          <p:nvPr/>
        </p:nvSpPr>
        <p:spPr>
          <a:xfrm>
            <a:off x="0" y="0"/>
            <a:ext cx="7772400" cy="10058400"/>
          </a:xfrm>
          <a:prstGeom prst="roundRect">
            <a:avLst>
              <a:gd name="adj" fmla="val 4"/>
            </a:avLst>
          </a:prstGeom>
          <a:solidFill>
            <a:srgbClr val="ffffff"/>
          </a:solidFill>
          <a:ln>
            <a:noFill/>
          </a:ln>
        </p:spPr>
      </p:sp>
      <p:sp>
        <p:nvSpPr>
          <p:cNvPr id="110" name="CustomShape 3"/>
          <p:cNvSpPr/>
          <p:nvPr/>
        </p:nvSpPr>
        <p:spPr>
          <a:xfrm>
            <a:off x="0" y="0"/>
            <a:ext cx="7772400" cy="10058400"/>
          </a:xfrm>
          <a:prstGeom prst="roundRect">
            <a:avLst>
              <a:gd name="adj" fmla="val 4"/>
            </a:avLst>
          </a:prstGeom>
          <a:solidFill>
            <a:srgbClr val="ffffff"/>
          </a:solidFill>
          <a:ln>
            <a:noFill/>
          </a:ln>
        </p:spPr>
      </p:sp>
      <p:sp>
        <p:nvSpPr>
          <p:cNvPr id="111" name="CustomShape 4"/>
          <p:cNvSpPr/>
          <p:nvPr/>
        </p:nvSpPr>
        <p:spPr>
          <a:xfrm>
            <a:off x="0" y="0"/>
            <a:ext cx="7772400" cy="10058400"/>
          </a:xfrm>
          <a:prstGeom prst="roundRect">
            <a:avLst>
              <a:gd name="adj" fmla="val 4"/>
            </a:avLst>
          </a:prstGeom>
          <a:solidFill>
            <a:srgbClr val="ffffff"/>
          </a:solidFill>
          <a:ln>
            <a:noFill/>
          </a:ln>
        </p:spPr>
      </p:sp>
      <p:sp>
        <p:nvSpPr>
          <p:cNvPr id="112" name="CustomShape 5"/>
          <p:cNvSpPr/>
          <p:nvPr/>
        </p:nvSpPr>
        <p:spPr>
          <a:xfrm>
            <a:off x="0" y="0"/>
            <a:ext cx="7772400" cy="10058400"/>
          </a:xfrm>
          <a:prstGeom prst="roundRect">
            <a:avLst>
              <a:gd name="adj" fmla="val 4"/>
            </a:avLst>
          </a:prstGeom>
          <a:solidFill>
            <a:srgbClr val="ffffff"/>
          </a:solidFill>
          <a:ln>
            <a:noFill/>
          </a:ln>
        </p:spPr>
      </p:sp>
      <p:sp>
        <p:nvSpPr>
          <p:cNvPr id="113" name="CustomShape 6"/>
          <p:cNvSpPr/>
          <p:nvPr/>
        </p:nvSpPr>
        <p:spPr>
          <a:xfrm>
            <a:off x="0" y="0"/>
            <a:ext cx="7772400" cy="10058400"/>
          </a:xfrm>
          <a:prstGeom prst="roundRect">
            <a:avLst>
              <a:gd name="adj" fmla="val 4"/>
            </a:avLst>
          </a:prstGeom>
          <a:solidFill>
            <a:srgbClr val="ffffff"/>
          </a:solidFill>
          <a:ln>
            <a:noFill/>
          </a:ln>
        </p:spPr>
      </p:sp>
      <p:sp>
        <p:nvSpPr>
          <p:cNvPr id="114" name="CustomShape 7"/>
          <p:cNvSpPr/>
          <p:nvPr/>
        </p:nvSpPr>
        <p:spPr>
          <a:xfrm>
            <a:off x="0" y="0"/>
            <a:ext cx="7772400" cy="10058400"/>
          </a:xfrm>
          <a:prstGeom prst="roundRect">
            <a:avLst>
              <a:gd name="adj" fmla="val 4"/>
            </a:avLst>
          </a:prstGeom>
          <a:solidFill>
            <a:srgbClr val="ffffff"/>
          </a:solidFill>
          <a:ln>
            <a:noFill/>
          </a:ln>
        </p:spPr>
      </p:sp>
      <p:sp>
        <p:nvSpPr>
          <p:cNvPr id="115" name="CustomShape 8"/>
          <p:cNvSpPr/>
          <p:nvPr/>
        </p:nvSpPr>
        <p:spPr>
          <a:xfrm>
            <a:off x="0" y="0"/>
            <a:ext cx="7772400" cy="10058400"/>
          </a:xfrm>
          <a:prstGeom prst="roundRect">
            <a:avLst>
              <a:gd name="adj" fmla="val 4"/>
            </a:avLst>
          </a:prstGeom>
          <a:solidFill>
            <a:srgbClr val="ffffff"/>
          </a:solidFill>
          <a:ln>
            <a:noFill/>
          </a:ln>
        </p:spPr>
      </p:sp>
      <p:sp>
        <p:nvSpPr>
          <p:cNvPr id="116" name="CustomShape 9"/>
          <p:cNvSpPr/>
          <p:nvPr/>
        </p:nvSpPr>
        <p:spPr>
          <a:xfrm>
            <a:off x="0" y="0"/>
            <a:ext cx="7772400" cy="10058400"/>
          </a:xfrm>
          <a:prstGeom prst="roundRect">
            <a:avLst>
              <a:gd name="adj" fmla="val 4"/>
            </a:avLst>
          </a:prstGeom>
          <a:solidFill>
            <a:srgbClr val="ffffff"/>
          </a:solidFill>
          <a:ln>
            <a:noFill/>
          </a:ln>
        </p:spPr>
      </p:sp>
      <p:sp>
        <p:nvSpPr>
          <p:cNvPr id="117" name="CustomShape 10"/>
          <p:cNvSpPr/>
          <p:nvPr/>
        </p:nvSpPr>
        <p:spPr>
          <a:xfrm>
            <a:off x="0" y="0"/>
            <a:ext cx="7772400" cy="10058400"/>
          </a:xfrm>
          <a:prstGeom prst="roundRect">
            <a:avLst>
              <a:gd name="adj" fmla="val 4"/>
            </a:avLst>
          </a:prstGeom>
          <a:solidFill>
            <a:srgbClr val="ffffff"/>
          </a:solidFill>
          <a:ln>
            <a:noFill/>
          </a:ln>
        </p:spPr>
      </p:sp>
      <p:sp>
        <p:nvSpPr>
          <p:cNvPr id="118" name="CustomShape 11"/>
          <p:cNvSpPr/>
          <p:nvPr/>
        </p:nvSpPr>
        <p:spPr>
          <a:xfrm>
            <a:off x="0" y="0"/>
            <a:ext cx="7772400" cy="10058400"/>
          </a:xfrm>
          <a:prstGeom prst="roundRect">
            <a:avLst>
              <a:gd name="adj" fmla="val 4"/>
            </a:avLst>
          </a:prstGeom>
          <a:solidFill>
            <a:srgbClr val="ffffff"/>
          </a:solidFill>
          <a:ln>
            <a:noFill/>
          </a:ln>
        </p:spPr>
      </p:sp>
      <p:sp>
        <p:nvSpPr>
          <p:cNvPr id="119" name="CustomShape 12"/>
          <p:cNvSpPr/>
          <p:nvPr/>
        </p:nvSpPr>
        <p:spPr>
          <a:xfrm>
            <a:off x="0" y="0"/>
            <a:ext cx="7772400" cy="10058400"/>
          </a:xfrm>
          <a:prstGeom prst="roundRect">
            <a:avLst>
              <a:gd name="adj" fmla="val 4"/>
            </a:avLst>
          </a:prstGeom>
          <a:solidFill>
            <a:srgbClr val="ffffff"/>
          </a:solidFill>
          <a:ln>
            <a:noFill/>
          </a:ln>
        </p:spPr>
      </p:sp>
      <p:sp>
        <p:nvSpPr>
          <p:cNvPr id="120" name="CustomShape 13"/>
          <p:cNvSpPr/>
          <p:nvPr/>
        </p:nvSpPr>
        <p:spPr>
          <a:xfrm>
            <a:off x="0" y="0"/>
            <a:ext cx="7772400" cy="10058400"/>
          </a:xfrm>
          <a:prstGeom prst="roundRect">
            <a:avLst>
              <a:gd name="adj" fmla="val 4"/>
            </a:avLst>
          </a:prstGeom>
          <a:solidFill>
            <a:srgbClr val="ffffff"/>
          </a:solidFill>
          <a:ln>
            <a:noFill/>
          </a:ln>
        </p:spPr>
      </p:sp>
      <p:sp>
        <p:nvSpPr>
          <p:cNvPr id="121" name="CustomShape 14"/>
          <p:cNvSpPr/>
          <p:nvPr/>
        </p:nvSpPr>
        <p:spPr>
          <a:xfrm>
            <a:off x="0" y="0"/>
            <a:ext cx="7772400" cy="10058400"/>
          </a:xfrm>
          <a:prstGeom prst="roundRect">
            <a:avLst>
              <a:gd name="adj" fmla="val 4"/>
            </a:avLst>
          </a:prstGeom>
          <a:solidFill>
            <a:srgbClr val="ffffff"/>
          </a:solidFill>
          <a:ln>
            <a:noFill/>
          </a:ln>
        </p:spPr>
      </p:sp>
      <p:sp>
        <p:nvSpPr>
          <p:cNvPr id="122" name="PlaceHolder 15"/>
          <p:cNvSpPr>
            <a:spLocks noGrp="1"/>
          </p:cNvSpPr>
          <p:nvPr>
            <p:ph type="body"/>
          </p:nvPr>
        </p:nvSpPr>
        <p:spPr>
          <a:xfrm>
            <a:off x="777600" y="4776840"/>
            <a:ext cx="6195960" cy="4503600"/>
          </a:xfrm>
          <a:prstGeom prst="rect">
            <a:avLst/>
          </a:prstGeom>
        </p:spPr>
        <p:txBody>
          <a:bodyPr lIns="0" rIns="0" tIns="0" bIns="0"/>
          <a:p>
            <a:r>
              <a:rPr lang="en-US" sz="1200">
                <a:latin typeface="Times New Roman"/>
              </a:rPr>
              <a:t>Click to edit the notes format</a:t>
            </a:r>
            <a:endParaRPr/>
          </a:p>
        </p:txBody>
      </p:sp>
      <p:sp>
        <p:nvSpPr>
          <p:cNvPr id="123" name="PlaceHolder 16"/>
          <p:cNvSpPr>
            <a:spLocks noGrp="1"/>
          </p:cNvSpPr>
          <p:nvPr>
            <p:ph type="hdr"/>
          </p:nvPr>
        </p:nvSpPr>
        <p:spPr>
          <a:xfrm>
            <a:off x="-360" y="0"/>
            <a:ext cx="3351240" cy="48096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93000"/>
              </a:lnSpc>
            </a:pPr>
            <a:r>
              <a:rPr lang="en-US" sz="1400">
                <a:solidFill>
                  <a:srgbClr val="000000"/>
                </a:solidFill>
                <a:latin typeface="Times New Roman"/>
                <a:ea typeface="DejaVu Sans"/>
              </a:rPr>
              <a:t>&lt;header&gt;</a:t>
            </a:r>
            <a:endParaRPr/>
          </a:p>
        </p:txBody>
      </p:sp>
      <p:sp>
        <p:nvSpPr>
          <p:cNvPr id="124" name="PlaceHolder 17"/>
          <p:cNvSpPr>
            <a:spLocks noGrp="1"/>
          </p:cNvSpPr>
          <p:nvPr>
            <p:ph type="dt"/>
          </p:nvPr>
        </p:nvSpPr>
        <p:spPr>
          <a:xfrm>
            <a:off x="4398480" y="0"/>
            <a:ext cx="3351240" cy="48096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93000"/>
              </a:lnSpc>
            </a:pPr>
            <a:r>
              <a:rPr lang="en-US" sz="1400">
                <a:solidFill>
                  <a:srgbClr val="000000"/>
                </a:solidFill>
                <a:latin typeface="Times New Roman"/>
                <a:ea typeface="DejaVu Sans"/>
              </a:rPr>
              <a:t>&lt;date/time&gt;</a:t>
            </a:r>
            <a:endParaRPr/>
          </a:p>
        </p:txBody>
      </p:sp>
      <p:sp>
        <p:nvSpPr>
          <p:cNvPr id="125" name="PlaceHolder 18"/>
          <p:cNvSpPr>
            <a:spLocks noGrp="1"/>
          </p:cNvSpPr>
          <p:nvPr>
            <p:ph type="ftr"/>
          </p:nvPr>
        </p:nvSpPr>
        <p:spPr>
          <a:xfrm>
            <a:off x="-360" y="9555120"/>
            <a:ext cx="3351240" cy="48096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ct val="93000"/>
              </a:lnSpc>
            </a:pPr>
            <a:r>
              <a:rPr lang="en-US" sz="1400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/>
          </a:p>
        </p:txBody>
      </p:sp>
      <p:sp>
        <p:nvSpPr>
          <p:cNvPr id="126" name="PlaceHolder 19"/>
          <p:cNvSpPr>
            <a:spLocks noGrp="1"/>
          </p:cNvSpPr>
          <p:nvPr>
            <p:ph type="sldNum"/>
          </p:nvPr>
        </p:nvSpPr>
        <p:spPr>
          <a:xfrm>
            <a:off x="4398480" y="9555120"/>
            <a:ext cx="3351240" cy="480960"/>
          </a:xfrm>
          <a:prstGeom prst="rect">
            <a:avLst/>
          </a:prstGeom>
        </p:spPr>
        <p:txBody>
          <a:bodyPr lIns="0" rIns="0" tIns="0" bIns="0" anchor="b"/>
          <a:p>
            <a:pPr algn="r">
              <a:lnSpc>
                <a:spcPct val="93000"/>
              </a:lnSpc>
            </a:pPr>
            <a:fld id="{36FE1AB0-014B-411D-816D-DEECDC4837E7}" type="slidenum">
              <a:rPr lang="en-US" sz="1400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CustomShape 1"/>
          <p:cNvSpPr/>
          <p:nvPr/>
        </p:nvSpPr>
        <p:spPr>
          <a:xfrm>
            <a:off x="777960" y="4776840"/>
            <a:ext cx="6218280" cy="452592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CustomShape 1"/>
          <p:cNvSpPr/>
          <p:nvPr/>
        </p:nvSpPr>
        <p:spPr>
          <a:xfrm>
            <a:off x="777960" y="4776840"/>
            <a:ext cx="6218280" cy="452592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CustomShape 1"/>
          <p:cNvSpPr/>
          <p:nvPr/>
        </p:nvSpPr>
        <p:spPr>
          <a:xfrm>
            <a:off x="777960" y="4776840"/>
            <a:ext cx="6218280" cy="452592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CustomShape 1"/>
          <p:cNvSpPr/>
          <p:nvPr/>
        </p:nvSpPr>
        <p:spPr>
          <a:xfrm>
            <a:off x="777960" y="4776840"/>
            <a:ext cx="6218280" cy="452592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CustomShape 1"/>
          <p:cNvSpPr/>
          <p:nvPr/>
        </p:nvSpPr>
        <p:spPr>
          <a:xfrm>
            <a:off x="777960" y="4776840"/>
            <a:ext cx="6218280" cy="452592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CustomShape 1"/>
          <p:cNvSpPr/>
          <p:nvPr/>
        </p:nvSpPr>
        <p:spPr>
          <a:xfrm>
            <a:off x="777960" y="4776840"/>
            <a:ext cx="6218280" cy="452592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CustomShape 1"/>
          <p:cNvSpPr/>
          <p:nvPr/>
        </p:nvSpPr>
        <p:spPr>
          <a:xfrm>
            <a:off x="777960" y="4776840"/>
            <a:ext cx="6218280" cy="452592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CustomShape 1"/>
          <p:cNvSpPr/>
          <p:nvPr/>
        </p:nvSpPr>
        <p:spPr>
          <a:xfrm>
            <a:off x="4398840" y="9555120"/>
            <a:ext cx="3372120" cy="501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93000"/>
              </a:lnSpc>
            </a:pPr>
            <a:fld id="{194EA99B-D7FE-4ADA-9AD6-1D34F70CC02D}" type="slidenum">
              <a:rPr lang="en-US" sz="1400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/>
          </a:p>
        </p:txBody>
      </p:sp>
      <p:sp>
        <p:nvSpPr>
          <p:cNvPr id="470" name="CustomShape 2"/>
          <p:cNvSpPr/>
          <p:nvPr/>
        </p:nvSpPr>
        <p:spPr>
          <a:xfrm>
            <a:off x="777960" y="4776840"/>
            <a:ext cx="6218280" cy="452592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CustomShape 1"/>
          <p:cNvSpPr/>
          <p:nvPr/>
        </p:nvSpPr>
        <p:spPr>
          <a:xfrm>
            <a:off x="777960" y="4776840"/>
            <a:ext cx="6218280" cy="452592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CustomShape 1"/>
          <p:cNvSpPr/>
          <p:nvPr/>
        </p:nvSpPr>
        <p:spPr>
          <a:xfrm>
            <a:off x="777960" y="4776840"/>
            <a:ext cx="6218280" cy="452592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CustomShape 1"/>
          <p:cNvSpPr/>
          <p:nvPr/>
        </p:nvSpPr>
        <p:spPr>
          <a:xfrm>
            <a:off x="777960" y="4776840"/>
            <a:ext cx="6218280" cy="452592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CustomShape 1"/>
          <p:cNvSpPr/>
          <p:nvPr/>
        </p:nvSpPr>
        <p:spPr>
          <a:xfrm>
            <a:off x="777960" y="4776840"/>
            <a:ext cx="6218280" cy="452592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CustomShape 1"/>
          <p:cNvSpPr/>
          <p:nvPr/>
        </p:nvSpPr>
        <p:spPr>
          <a:xfrm>
            <a:off x="777960" y="4776840"/>
            <a:ext cx="6218280" cy="452592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CustomShape 1"/>
          <p:cNvSpPr/>
          <p:nvPr/>
        </p:nvSpPr>
        <p:spPr>
          <a:xfrm>
            <a:off x="777960" y="4776840"/>
            <a:ext cx="6218280" cy="452592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CustomShape 1"/>
          <p:cNvSpPr/>
          <p:nvPr/>
        </p:nvSpPr>
        <p:spPr>
          <a:xfrm>
            <a:off x="777960" y="4776840"/>
            <a:ext cx="6218280" cy="452592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CustomShape 1"/>
          <p:cNvSpPr/>
          <p:nvPr/>
        </p:nvSpPr>
        <p:spPr>
          <a:xfrm>
            <a:off x="777960" y="4776840"/>
            <a:ext cx="6218280" cy="452592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777960" y="4776840"/>
            <a:ext cx="6218280" cy="452592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CustomShape 1"/>
          <p:cNvSpPr/>
          <p:nvPr/>
        </p:nvSpPr>
        <p:spPr>
          <a:xfrm>
            <a:off x="4398840" y="9555120"/>
            <a:ext cx="3372120" cy="501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93000"/>
              </a:lnSpc>
            </a:pPr>
            <a:fld id="{490EBEE8-4FB1-49DE-AFF9-1D67853FCFB3}" type="slidenum">
              <a:rPr lang="en-US" sz="1400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/>
          </a:p>
        </p:txBody>
      </p:sp>
      <p:sp>
        <p:nvSpPr>
          <p:cNvPr id="480" name="CustomShape 2"/>
          <p:cNvSpPr/>
          <p:nvPr/>
        </p:nvSpPr>
        <p:spPr>
          <a:xfrm>
            <a:off x="777960" y="4776840"/>
            <a:ext cx="6218280" cy="452592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CustomShape 1"/>
          <p:cNvSpPr/>
          <p:nvPr/>
        </p:nvSpPr>
        <p:spPr>
          <a:xfrm>
            <a:off x="4398840" y="9555120"/>
            <a:ext cx="3372120" cy="501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93000"/>
              </a:lnSpc>
            </a:pPr>
            <a:fld id="{08AEA78C-CE44-45D3-8705-57CBF3CF8839}" type="slidenum">
              <a:rPr lang="en-US" sz="1400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/>
          </a:p>
        </p:txBody>
      </p:sp>
      <p:sp>
        <p:nvSpPr>
          <p:cNvPr id="482" name="CustomShape 2"/>
          <p:cNvSpPr/>
          <p:nvPr/>
        </p:nvSpPr>
        <p:spPr>
          <a:xfrm>
            <a:off x="777960" y="4776840"/>
            <a:ext cx="6218280" cy="452592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CustomShape 1"/>
          <p:cNvSpPr/>
          <p:nvPr/>
        </p:nvSpPr>
        <p:spPr>
          <a:xfrm>
            <a:off x="4398840" y="9555120"/>
            <a:ext cx="3372120" cy="501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93000"/>
              </a:lnSpc>
            </a:pPr>
            <a:fld id="{5EA89A08-B5F8-43A9-B940-91960E5730AE}" type="slidenum">
              <a:rPr lang="en-US" sz="1400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/>
          </a:p>
        </p:txBody>
      </p:sp>
      <p:sp>
        <p:nvSpPr>
          <p:cNvPr id="484" name="CustomShape 2"/>
          <p:cNvSpPr/>
          <p:nvPr/>
        </p:nvSpPr>
        <p:spPr>
          <a:xfrm>
            <a:off x="777960" y="4776840"/>
            <a:ext cx="6218280" cy="452592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CustomShape 1"/>
          <p:cNvSpPr/>
          <p:nvPr/>
        </p:nvSpPr>
        <p:spPr>
          <a:xfrm>
            <a:off x="777960" y="4776840"/>
            <a:ext cx="6218280" cy="452592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CustomShape 1"/>
          <p:cNvSpPr/>
          <p:nvPr/>
        </p:nvSpPr>
        <p:spPr>
          <a:xfrm>
            <a:off x="777960" y="4776840"/>
            <a:ext cx="6218280" cy="452592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CustomShape 1"/>
          <p:cNvSpPr/>
          <p:nvPr/>
        </p:nvSpPr>
        <p:spPr>
          <a:xfrm>
            <a:off x="777960" y="4776840"/>
            <a:ext cx="6218280" cy="452592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CustomShape 1"/>
          <p:cNvSpPr/>
          <p:nvPr/>
        </p:nvSpPr>
        <p:spPr>
          <a:xfrm>
            <a:off x="4398840" y="9555120"/>
            <a:ext cx="3372120" cy="501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93000"/>
              </a:lnSpc>
            </a:pPr>
            <a:fld id="{1E4BBC17-78A3-4D10-B9C1-1C6CE9F28BCB}" type="slidenum">
              <a:rPr lang="en-US" sz="1400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/>
          </a:p>
        </p:txBody>
      </p:sp>
      <p:sp>
        <p:nvSpPr>
          <p:cNvPr id="488" name="CustomShape 2"/>
          <p:cNvSpPr/>
          <p:nvPr/>
        </p:nvSpPr>
        <p:spPr>
          <a:xfrm>
            <a:off x="777960" y="4776840"/>
            <a:ext cx="6218280" cy="452592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CustomShape 1"/>
          <p:cNvSpPr/>
          <p:nvPr/>
        </p:nvSpPr>
        <p:spPr>
          <a:xfrm>
            <a:off x="4398840" y="9555120"/>
            <a:ext cx="3372120" cy="501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93000"/>
              </a:lnSpc>
            </a:pPr>
            <a:fld id="{EAD8410A-8FB8-4B6E-837B-6D9EBD8ACDC5}" type="slidenum">
              <a:rPr lang="en-US" sz="1400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/>
          </a:p>
        </p:txBody>
      </p:sp>
      <p:sp>
        <p:nvSpPr>
          <p:cNvPr id="490" name="CustomShape 2"/>
          <p:cNvSpPr/>
          <p:nvPr/>
        </p:nvSpPr>
        <p:spPr>
          <a:xfrm>
            <a:off x="777960" y="4776840"/>
            <a:ext cx="6218280" cy="452592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CustomShape 1"/>
          <p:cNvSpPr/>
          <p:nvPr/>
        </p:nvSpPr>
        <p:spPr>
          <a:xfrm>
            <a:off x="4398840" y="9555120"/>
            <a:ext cx="3372120" cy="501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93000"/>
              </a:lnSpc>
            </a:pPr>
            <a:fld id="{BCE1E08B-3C9C-47CF-B914-801F0BC4B622}" type="slidenum">
              <a:rPr lang="en-US" sz="1400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/>
          </a:p>
        </p:txBody>
      </p:sp>
      <p:sp>
        <p:nvSpPr>
          <p:cNvPr id="492" name="CustomShape 2"/>
          <p:cNvSpPr/>
          <p:nvPr/>
        </p:nvSpPr>
        <p:spPr>
          <a:xfrm>
            <a:off x="777960" y="4776840"/>
            <a:ext cx="6218280" cy="452592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CustomShape 1"/>
          <p:cNvSpPr/>
          <p:nvPr/>
        </p:nvSpPr>
        <p:spPr>
          <a:xfrm>
            <a:off x="777960" y="4776840"/>
            <a:ext cx="6218280" cy="452592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ustomShape 1"/>
          <p:cNvSpPr/>
          <p:nvPr/>
        </p:nvSpPr>
        <p:spPr>
          <a:xfrm>
            <a:off x="777960" y="4776840"/>
            <a:ext cx="6205320" cy="451332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CustomShape 1"/>
          <p:cNvSpPr/>
          <p:nvPr/>
        </p:nvSpPr>
        <p:spPr>
          <a:xfrm>
            <a:off x="4398840" y="9555120"/>
            <a:ext cx="3367080" cy="496800"/>
          </a:xfrm>
          <a:prstGeom prst="rect">
            <a:avLst/>
          </a:prstGeom>
          <a:noFill/>
          <a:ln>
            <a:noFill/>
          </a:ln>
        </p:spPr>
      </p:sp>
      <p:sp>
        <p:nvSpPr>
          <p:cNvPr id="456" name="CustomShape 2"/>
          <p:cNvSpPr/>
          <p:nvPr/>
        </p:nvSpPr>
        <p:spPr>
          <a:xfrm>
            <a:off x="4398840" y="9555120"/>
            <a:ext cx="3372120" cy="501840"/>
          </a:xfrm>
          <a:prstGeom prst="rect">
            <a:avLst/>
          </a:prstGeom>
          <a:noFill/>
          <a:ln>
            <a:noFill/>
          </a:ln>
        </p:spPr>
      </p:sp>
      <p:sp>
        <p:nvSpPr>
          <p:cNvPr id="457" name="CustomShape 3"/>
          <p:cNvSpPr/>
          <p:nvPr/>
        </p:nvSpPr>
        <p:spPr>
          <a:xfrm>
            <a:off x="77796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 anchorCtr="1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Times New Roman"/>
                <a:ea typeface="Droid Sans Fallback"/>
              </a:rPr>
              <a:t>Wikipedia protest is important because it represents the internet dissent over the legislation. This is a snapshot of wikipedia on january 18</a:t>
            </a:r>
            <a:r>
              <a:rPr lang="en-US" sz="1200" baseline="30000">
                <a:solidFill>
                  <a:srgbClr val="000000"/>
                </a:solidFill>
                <a:latin typeface="Times New Roman"/>
                <a:ea typeface="Droid Sans Fallback"/>
              </a:rPr>
              <a:t>th</a:t>
            </a:r>
            <a:r>
              <a:rPr lang="en-US" sz="1200">
                <a:solidFill>
                  <a:srgbClr val="000000"/>
                </a:solidFill>
                <a:latin typeface="Times New Roman"/>
                <a:ea typeface="Droid Sans Fallback"/>
              </a:rPr>
              <a:t>, 2012.</a:t>
            </a:r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CustomShape 1"/>
          <p:cNvSpPr/>
          <p:nvPr/>
        </p:nvSpPr>
        <p:spPr>
          <a:xfrm>
            <a:off x="4398840" y="9555120"/>
            <a:ext cx="3367080" cy="496800"/>
          </a:xfrm>
          <a:prstGeom prst="rect">
            <a:avLst/>
          </a:prstGeom>
          <a:noFill/>
          <a:ln>
            <a:noFill/>
          </a:ln>
        </p:spPr>
      </p:sp>
      <p:sp>
        <p:nvSpPr>
          <p:cNvPr id="459" name="CustomShape 2"/>
          <p:cNvSpPr/>
          <p:nvPr/>
        </p:nvSpPr>
        <p:spPr>
          <a:xfrm>
            <a:off x="4398840" y="9555120"/>
            <a:ext cx="3372120" cy="501840"/>
          </a:xfrm>
          <a:prstGeom prst="rect">
            <a:avLst/>
          </a:prstGeom>
          <a:noFill/>
          <a:ln>
            <a:noFill/>
          </a:ln>
        </p:spPr>
      </p:sp>
      <p:sp>
        <p:nvSpPr>
          <p:cNvPr id="460" name="CustomShape 3"/>
          <p:cNvSpPr/>
          <p:nvPr/>
        </p:nvSpPr>
        <p:spPr>
          <a:xfrm>
            <a:off x="77796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 anchorCtr="1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Times New Roman"/>
                <a:ea typeface="Droid Sans Fallback"/>
              </a:rPr>
              <a:t>At the time, the Internet Archive had a 60-month quarantine for their archived pages. We had to wait 6 months before discovering that the Internet Archive did not capture the splash page, either.</a:t>
            </a:r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CustomShape 1"/>
          <p:cNvSpPr/>
          <p:nvPr/>
        </p:nvSpPr>
        <p:spPr>
          <a:xfrm>
            <a:off x="777960" y="4776840"/>
            <a:ext cx="6218280" cy="452592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CustomShape 1"/>
          <p:cNvSpPr/>
          <p:nvPr/>
        </p:nvSpPr>
        <p:spPr>
          <a:xfrm>
            <a:off x="777960" y="4776840"/>
            <a:ext cx="6218280" cy="452592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37720" y="364680"/>
            <a:ext cx="10493640" cy="1303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50840" cy="1886040"/>
          </a:xfrm>
          <a:prstGeom prst="rect">
            <a:avLst/>
          </a:prstGeom>
        </p:spPr>
        <p:txBody>
          <a:bodyPr lIns="0" rIns="0" tIns="2412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120" y="3670200"/>
            <a:ext cx="10950840" cy="1886040"/>
          </a:xfrm>
          <a:prstGeom prst="rect">
            <a:avLst/>
          </a:prstGeom>
        </p:spPr>
        <p:txBody>
          <a:bodyPr lIns="0" rIns="0" tIns="2412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7720" y="364680"/>
            <a:ext cx="10493640" cy="1303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43840" cy="1886040"/>
          </a:xfrm>
          <a:prstGeom prst="rect">
            <a:avLst/>
          </a:prstGeom>
        </p:spPr>
        <p:txBody>
          <a:bodyPr lIns="0" rIns="0" tIns="2412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20440" y="1604520"/>
            <a:ext cx="5343840" cy="1886040"/>
          </a:xfrm>
          <a:prstGeom prst="rect">
            <a:avLst/>
          </a:prstGeom>
        </p:spPr>
        <p:txBody>
          <a:bodyPr lIns="0" rIns="0" tIns="24120" bIns="0"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20440" y="3670200"/>
            <a:ext cx="5343840" cy="1886040"/>
          </a:xfrm>
          <a:prstGeom prst="rect">
            <a:avLst/>
          </a:prstGeom>
        </p:spPr>
        <p:txBody>
          <a:bodyPr lIns="0" rIns="0" tIns="24120" bIns="0"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120" y="3670200"/>
            <a:ext cx="5343840" cy="1886040"/>
          </a:xfrm>
          <a:prstGeom prst="rect">
            <a:avLst/>
          </a:prstGeom>
        </p:spPr>
        <p:txBody>
          <a:bodyPr lIns="0" rIns="0" tIns="2412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837720" y="364680"/>
            <a:ext cx="10493640" cy="1303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50840" cy="3954600"/>
          </a:xfrm>
          <a:prstGeom prst="rect">
            <a:avLst/>
          </a:prstGeom>
        </p:spPr>
        <p:txBody>
          <a:bodyPr lIns="0" rIns="0" tIns="24120" bIns="0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50840" cy="3954600"/>
          </a:xfrm>
          <a:prstGeom prst="rect">
            <a:avLst/>
          </a:prstGeom>
        </p:spPr>
        <p:txBody>
          <a:bodyPr lIns="0" rIns="0" tIns="24120" bIns="0"/>
          <a:p>
            <a:endParaRPr/>
          </a:p>
        </p:txBody>
      </p:sp>
      <p:pic>
        <p:nvPicPr>
          <p:cNvPr id="3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6120" y="1604160"/>
            <a:ext cx="4956480" cy="395460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6120" y="1604160"/>
            <a:ext cx="4956480" cy="39546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837720" y="364680"/>
            <a:ext cx="10493640" cy="1303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50840" cy="3954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37720" y="364680"/>
            <a:ext cx="10493640" cy="1303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50840" cy="3954600"/>
          </a:xfrm>
          <a:prstGeom prst="rect">
            <a:avLst/>
          </a:prstGeom>
        </p:spPr>
        <p:txBody>
          <a:bodyPr lIns="0" rIns="0" tIns="2412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7720" y="364680"/>
            <a:ext cx="10493640" cy="1303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43840" cy="3954600"/>
          </a:xfrm>
          <a:prstGeom prst="rect">
            <a:avLst/>
          </a:prstGeom>
        </p:spPr>
        <p:txBody>
          <a:bodyPr lIns="0" rIns="0" tIns="24120" bIns="0"/>
          <a:p>
            <a:endParaRPr/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20440" y="1604520"/>
            <a:ext cx="5343840" cy="3954600"/>
          </a:xfrm>
          <a:prstGeom prst="rect">
            <a:avLst/>
          </a:prstGeom>
        </p:spPr>
        <p:txBody>
          <a:bodyPr lIns="0" rIns="0" tIns="2412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837720" y="364680"/>
            <a:ext cx="10493640" cy="1303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837720" y="364680"/>
            <a:ext cx="10493640" cy="6044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7720" y="364680"/>
            <a:ext cx="10493640" cy="1303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43840" cy="1886040"/>
          </a:xfrm>
          <a:prstGeom prst="rect">
            <a:avLst/>
          </a:prstGeom>
        </p:spPr>
        <p:txBody>
          <a:bodyPr lIns="0" rIns="0" tIns="24120" bIns="0"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09120" y="3670200"/>
            <a:ext cx="5343840" cy="1886040"/>
          </a:xfrm>
          <a:prstGeom prst="rect">
            <a:avLst/>
          </a:prstGeom>
        </p:spPr>
        <p:txBody>
          <a:bodyPr lIns="0" rIns="0" tIns="24120" bIns="0"/>
          <a:p>
            <a:endParaRPr/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6220440" y="1604520"/>
            <a:ext cx="5343840" cy="3954600"/>
          </a:xfrm>
          <a:prstGeom prst="rect">
            <a:avLst/>
          </a:prstGeom>
        </p:spPr>
        <p:txBody>
          <a:bodyPr lIns="0" rIns="0" tIns="2412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837720" y="364680"/>
            <a:ext cx="10493640" cy="1303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50840" cy="3954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7720" y="364680"/>
            <a:ext cx="10493640" cy="1303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43840" cy="3954600"/>
          </a:xfrm>
          <a:prstGeom prst="rect">
            <a:avLst/>
          </a:prstGeom>
        </p:spPr>
        <p:txBody>
          <a:bodyPr lIns="0" rIns="0" tIns="24120" bIns="0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20440" y="1604520"/>
            <a:ext cx="5343840" cy="1886040"/>
          </a:xfrm>
          <a:prstGeom prst="rect">
            <a:avLst/>
          </a:prstGeom>
        </p:spPr>
        <p:txBody>
          <a:bodyPr lIns="0" rIns="0" tIns="24120" bIns="0"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220440" y="3670200"/>
            <a:ext cx="5343840" cy="1886040"/>
          </a:xfrm>
          <a:prstGeom prst="rect">
            <a:avLst/>
          </a:prstGeom>
        </p:spPr>
        <p:txBody>
          <a:bodyPr lIns="0" rIns="0" tIns="2412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7720" y="364680"/>
            <a:ext cx="10493640" cy="1303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43840" cy="1886040"/>
          </a:xfrm>
          <a:prstGeom prst="rect">
            <a:avLst/>
          </a:prstGeom>
        </p:spPr>
        <p:txBody>
          <a:bodyPr lIns="0" rIns="0" tIns="24120" bIns="0"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0440" y="1604520"/>
            <a:ext cx="5343840" cy="1886040"/>
          </a:xfrm>
          <a:prstGeom prst="rect">
            <a:avLst/>
          </a:prstGeom>
        </p:spPr>
        <p:txBody>
          <a:bodyPr lIns="0" rIns="0" tIns="24120" bIns="0"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120" y="3670200"/>
            <a:ext cx="10950840" cy="1886040"/>
          </a:xfrm>
          <a:prstGeom prst="rect">
            <a:avLst/>
          </a:prstGeom>
        </p:spPr>
        <p:txBody>
          <a:bodyPr lIns="0" rIns="0" tIns="2412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7720" y="364680"/>
            <a:ext cx="10493640" cy="1303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50840" cy="1886040"/>
          </a:xfrm>
          <a:prstGeom prst="rect">
            <a:avLst/>
          </a:prstGeom>
        </p:spPr>
        <p:txBody>
          <a:bodyPr lIns="0" rIns="0" tIns="24120" bIns="0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09120" y="3670200"/>
            <a:ext cx="10950840" cy="1886040"/>
          </a:xfrm>
          <a:prstGeom prst="rect">
            <a:avLst/>
          </a:prstGeom>
        </p:spPr>
        <p:txBody>
          <a:bodyPr lIns="0" rIns="0" tIns="2412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37720" y="364680"/>
            <a:ext cx="10493640" cy="1303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43840" cy="1886040"/>
          </a:xfrm>
          <a:prstGeom prst="rect">
            <a:avLst/>
          </a:prstGeom>
        </p:spPr>
        <p:txBody>
          <a:bodyPr lIns="0" rIns="0" tIns="24120" bIns="0"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20440" y="1604520"/>
            <a:ext cx="5343840" cy="1886040"/>
          </a:xfrm>
          <a:prstGeom prst="rect">
            <a:avLst/>
          </a:prstGeom>
        </p:spPr>
        <p:txBody>
          <a:bodyPr lIns="0" rIns="0" tIns="24120" bIns="0"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20440" y="3670200"/>
            <a:ext cx="5343840" cy="1886040"/>
          </a:xfrm>
          <a:prstGeom prst="rect">
            <a:avLst/>
          </a:prstGeom>
        </p:spPr>
        <p:txBody>
          <a:bodyPr lIns="0" rIns="0" tIns="24120" bIns="0"/>
          <a:p>
            <a:endParaRPr/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609120" y="3670200"/>
            <a:ext cx="5343840" cy="1886040"/>
          </a:xfrm>
          <a:prstGeom prst="rect">
            <a:avLst/>
          </a:prstGeom>
        </p:spPr>
        <p:txBody>
          <a:bodyPr lIns="0" rIns="0" tIns="2412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7720" y="364680"/>
            <a:ext cx="10493640" cy="1303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50840" cy="3954600"/>
          </a:xfrm>
          <a:prstGeom prst="rect">
            <a:avLst/>
          </a:prstGeom>
        </p:spPr>
        <p:txBody>
          <a:bodyPr lIns="0" rIns="0" tIns="24120" bIns="0"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50840" cy="3954600"/>
          </a:xfrm>
          <a:prstGeom prst="rect">
            <a:avLst/>
          </a:prstGeom>
        </p:spPr>
        <p:txBody>
          <a:bodyPr lIns="0" rIns="0" tIns="24120" bIns="0"/>
          <a:p>
            <a:endParaRPr/>
          </a:p>
        </p:txBody>
      </p:sp>
      <p:pic>
        <p:nvPicPr>
          <p:cNvPr id="7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6120" y="1604160"/>
            <a:ext cx="4956480" cy="395460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6120" y="1604160"/>
            <a:ext cx="4956480" cy="39546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837720" y="364680"/>
            <a:ext cx="10493640" cy="1303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50840" cy="3954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837720" y="364680"/>
            <a:ext cx="10493640" cy="1303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50840" cy="3954600"/>
          </a:xfrm>
          <a:prstGeom prst="rect">
            <a:avLst/>
          </a:prstGeom>
        </p:spPr>
        <p:txBody>
          <a:bodyPr lIns="0" rIns="0" tIns="2412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837720" y="364680"/>
            <a:ext cx="10493640" cy="1303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43840" cy="3954600"/>
          </a:xfrm>
          <a:prstGeom prst="rect">
            <a:avLst/>
          </a:prstGeom>
        </p:spPr>
        <p:txBody>
          <a:bodyPr lIns="0" rIns="0" tIns="24120" bIns="0"/>
          <a:p>
            <a:endParaRPr/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220440" y="1604520"/>
            <a:ext cx="5343840" cy="3954600"/>
          </a:xfrm>
          <a:prstGeom prst="rect">
            <a:avLst/>
          </a:prstGeom>
        </p:spPr>
        <p:txBody>
          <a:bodyPr lIns="0" rIns="0" tIns="2412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837720" y="364680"/>
            <a:ext cx="10493640" cy="1303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37720" y="364680"/>
            <a:ext cx="10493640" cy="1303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50840" cy="3954600"/>
          </a:xfrm>
          <a:prstGeom prst="rect">
            <a:avLst/>
          </a:prstGeom>
        </p:spPr>
        <p:txBody>
          <a:bodyPr lIns="0" rIns="0" tIns="2412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837720" y="364680"/>
            <a:ext cx="10493640" cy="6044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837720" y="364680"/>
            <a:ext cx="10493640" cy="1303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43840" cy="1886040"/>
          </a:xfrm>
          <a:prstGeom prst="rect">
            <a:avLst/>
          </a:prstGeom>
        </p:spPr>
        <p:txBody>
          <a:bodyPr lIns="0" rIns="0" tIns="24120" bIns="0"/>
          <a:p>
            <a:endParaRPr/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09120" y="3670200"/>
            <a:ext cx="5343840" cy="1886040"/>
          </a:xfrm>
          <a:prstGeom prst="rect">
            <a:avLst/>
          </a:prstGeom>
        </p:spPr>
        <p:txBody>
          <a:bodyPr lIns="0" rIns="0" tIns="24120" bIns="0"/>
          <a:p>
            <a:endParaRPr/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6220440" y="1604520"/>
            <a:ext cx="5343840" cy="3954600"/>
          </a:xfrm>
          <a:prstGeom prst="rect">
            <a:avLst/>
          </a:prstGeom>
        </p:spPr>
        <p:txBody>
          <a:bodyPr lIns="0" rIns="0" tIns="2412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7720" y="364680"/>
            <a:ext cx="10493640" cy="1303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43840" cy="3954600"/>
          </a:xfrm>
          <a:prstGeom prst="rect">
            <a:avLst/>
          </a:prstGeom>
        </p:spPr>
        <p:txBody>
          <a:bodyPr lIns="0" rIns="0" tIns="24120" bIns="0"/>
          <a:p>
            <a:endParaRPr/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20440" y="1604520"/>
            <a:ext cx="5343840" cy="1886040"/>
          </a:xfrm>
          <a:prstGeom prst="rect">
            <a:avLst/>
          </a:prstGeom>
        </p:spPr>
        <p:txBody>
          <a:bodyPr lIns="0" rIns="0" tIns="24120" bIns="0"/>
          <a:p>
            <a:endParaRPr/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220440" y="3670200"/>
            <a:ext cx="5343840" cy="1886040"/>
          </a:xfrm>
          <a:prstGeom prst="rect">
            <a:avLst/>
          </a:prstGeom>
        </p:spPr>
        <p:txBody>
          <a:bodyPr lIns="0" rIns="0" tIns="2412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7720" y="364680"/>
            <a:ext cx="10493640" cy="1303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43840" cy="1886040"/>
          </a:xfrm>
          <a:prstGeom prst="rect">
            <a:avLst/>
          </a:prstGeom>
        </p:spPr>
        <p:txBody>
          <a:bodyPr lIns="0" rIns="0" tIns="24120" bIns="0"/>
          <a:p>
            <a:endParaRPr/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20440" y="1604520"/>
            <a:ext cx="5343840" cy="1886040"/>
          </a:xfrm>
          <a:prstGeom prst="rect">
            <a:avLst/>
          </a:prstGeom>
        </p:spPr>
        <p:txBody>
          <a:bodyPr lIns="0" rIns="0" tIns="24120" bIns="0"/>
          <a:p>
            <a:endParaRPr/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09120" y="3670200"/>
            <a:ext cx="10950840" cy="1886040"/>
          </a:xfrm>
          <a:prstGeom prst="rect">
            <a:avLst/>
          </a:prstGeom>
        </p:spPr>
        <p:txBody>
          <a:bodyPr lIns="0" rIns="0" tIns="2412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837720" y="364680"/>
            <a:ext cx="10493640" cy="1303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50840" cy="1886040"/>
          </a:xfrm>
          <a:prstGeom prst="rect">
            <a:avLst/>
          </a:prstGeom>
        </p:spPr>
        <p:txBody>
          <a:bodyPr lIns="0" rIns="0" tIns="24120" bIns="0"/>
          <a:p>
            <a:endParaRPr/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09120" y="3670200"/>
            <a:ext cx="10950840" cy="1886040"/>
          </a:xfrm>
          <a:prstGeom prst="rect">
            <a:avLst/>
          </a:prstGeom>
        </p:spPr>
        <p:txBody>
          <a:bodyPr lIns="0" rIns="0" tIns="2412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837720" y="364680"/>
            <a:ext cx="10493640" cy="1303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43840" cy="1886040"/>
          </a:xfrm>
          <a:prstGeom prst="rect">
            <a:avLst/>
          </a:prstGeom>
        </p:spPr>
        <p:txBody>
          <a:bodyPr lIns="0" rIns="0" tIns="24120" bIns="0"/>
          <a:p>
            <a:endParaRPr/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20440" y="1604520"/>
            <a:ext cx="5343840" cy="1886040"/>
          </a:xfrm>
          <a:prstGeom prst="rect">
            <a:avLst/>
          </a:prstGeom>
        </p:spPr>
        <p:txBody>
          <a:bodyPr lIns="0" rIns="0" tIns="24120" bIns="0"/>
          <a:p>
            <a:endParaRPr/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220440" y="3670200"/>
            <a:ext cx="5343840" cy="1886040"/>
          </a:xfrm>
          <a:prstGeom prst="rect">
            <a:avLst/>
          </a:prstGeom>
        </p:spPr>
        <p:txBody>
          <a:bodyPr lIns="0" rIns="0" tIns="24120" bIns="0"/>
          <a:p>
            <a:endParaRPr/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609120" y="3670200"/>
            <a:ext cx="5343840" cy="1886040"/>
          </a:xfrm>
          <a:prstGeom prst="rect">
            <a:avLst/>
          </a:prstGeom>
        </p:spPr>
        <p:txBody>
          <a:bodyPr lIns="0" rIns="0" tIns="2412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837720" y="364680"/>
            <a:ext cx="10493640" cy="1303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50840" cy="3954600"/>
          </a:xfrm>
          <a:prstGeom prst="rect">
            <a:avLst/>
          </a:prstGeom>
        </p:spPr>
        <p:txBody>
          <a:bodyPr lIns="0" rIns="0" tIns="24120" bIns="0"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50840" cy="3954600"/>
          </a:xfrm>
          <a:prstGeom prst="rect">
            <a:avLst/>
          </a:prstGeom>
        </p:spPr>
        <p:txBody>
          <a:bodyPr lIns="0" rIns="0" tIns="24120" bIns="0"/>
          <a:p>
            <a:endParaRPr/>
          </a:p>
        </p:txBody>
      </p:sp>
      <p:pic>
        <p:nvPicPr>
          <p:cNvPr id="10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6120" y="1604160"/>
            <a:ext cx="4956480" cy="3954600"/>
          </a:xfrm>
          <a:prstGeom prst="rect">
            <a:avLst/>
          </a:prstGeom>
          <a:ln>
            <a:noFill/>
          </a:ln>
        </p:spPr>
      </p:pic>
      <p:pic>
        <p:nvPicPr>
          <p:cNvPr id="10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6120" y="1604160"/>
            <a:ext cx="4956480" cy="39546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37720" y="364680"/>
            <a:ext cx="10493640" cy="1303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43840" cy="3954600"/>
          </a:xfrm>
          <a:prstGeom prst="rect">
            <a:avLst/>
          </a:prstGeom>
        </p:spPr>
        <p:txBody>
          <a:bodyPr lIns="0" rIns="0" tIns="24120" bIns="0"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20440" y="1604520"/>
            <a:ext cx="5343840" cy="3954600"/>
          </a:xfrm>
          <a:prstGeom prst="rect">
            <a:avLst/>
          </a:prstGeom>
        </p:spPr>
        <p:txBody>
          <a:bodyPr lIns="0" rIns="0" tIns="2412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7720" y="364680"/>
            <a:ext cx="10493640" cy="1303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837720" y="364680"/>
            <a:ext cx="10493640" cy="6044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37720" y="364680"/>
            <a:ext cx="10493640" cy="1303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43840" cy="1886040"/>
          </a:xfrm>
          <a:prstGeom prst="rect">
            <a:avLst/>
          </a:prstGeom>
        </p:spPr>
        <p:txBody>
          <a:bodyPr lIns="0" rIns="0" tIns="24120" bIns="0"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120" y="3670200"/>
            <a:ext cx="5343840" cy="1886040"/>
          </a:xfrm>
          <a:prstGeom prst="rect">
            <a:avLst/>
          </a:prstGeom>
        </p:spPr>
        <p:txBody>
          <a:bodyPr lIns="0" rIns="0" tIns="24120" bIns="0"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20440" y="1604520"/>
            <a:ext cx="5343840" cy="3954600"/>
          </a:xfrm>
          <a:prstGeom prst="rect">
            <a:avLst/>
          </a:prstGeom>
        </p:spPr>
        <p:txBody>
          <a:bodyPr lIns="0" rIns="0" tIns="2412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7720" y="364680"/>
            <a:ext cx="10493640" cy="1303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43840" cy="3954600"/>
          </a:xfrm>
          <a:prstGeom prst="rect">
            <a:avLst/>
          </a:prstGeom>
        </p:spPr>
        <p:txBody>
          <a:bodyPr lIns="0" rIns="0" tIns="2412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20440" y="1604520"/>
            <a:ext cx="5343840" cy="1886040"/>
          </a:xfrm>
          <a:prstGeom prst="rect">
            <a:avLst/>
          </a:prstGeom>
        </p:spPr>
        <p:txBody>
          <a:bodyPr lIns="0" rIns="0" tIns="24120" bIns="0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20440" y="3670200"/>
            <a:ext cx="5343840" cy="1886040"/>
          </a:xfrm>
          <a:prstGeom prst="rect">
            <a:avLst/>
          </a:prstGeom>
        </p:spPr>
        <p:txBody>
          <a:bodyPr lIns="0" rIns="0" tIns="2412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7720" y="364680"/>
            <a:ext cx="10493640" cy="1303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43840" cy="1886040"/>
          </a:xfrm>
          <a:prstGeom prst="rect">
            <a:avLst/>
          </a:prstGeom>
        </p:spPr>
        <p:txBody>
          <a:bodyPr lIns="0" rIns="0" tIns="2412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20440" y="1604520"/>
            <a:ext cx="5343840" cy="1886040"/>
          </a:xfrm>
          <a:prstGeom prst="rect">
            <a:avLst/>
          </a:prstGeom>
        </p:spPr>
        <p:txBody>
          <a:bodyPr lIns="0" rIns="0" tIns="2412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120" y="3670200"/>
            <a:ext cx="10950840" cy="1886040"/>
          </a:xfrm>
          <a:prstGeom prst="rect">
            <a:avLst/>
          </a:prstGeom>
        </p:spPr>
        <p:txBody>
          <a:bodyPr lIns="0" rIns="0" tIns="2412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7720" y="364680"/>
            <a:ext cx="10493640" cy="1303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50840" cy="3954600"/>
          </a:xfrm>
          <a:prstGeom prst="rect">
            <a:avLst/>
          </a:prstGeom>
        </p:spPr>
        <p:txBody>
          <a:bodyPr lIns="0" rIns="0" tIns="24120" bIns="0"/>
          <a:p>
            <a:pPr/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/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Font typeface="Times New Roman"/>
              <a:buChar char="•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Font typeface="Times New Roman"/>
              <a:buChar char="–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Font typeface="Times New Roman"/>
              <a:buChar char="»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Font typeface="Times New Roman"/>
              <a:buChar char="»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Font typeface="Times New Roman"/>
              <a:buChar char="»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120" y="272880"/>
            <a:ext cx="10950840" cy="1122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50840" cy="3954600"/>
          </a:xfrm>
          <a:prstGeom prst="rect">
            <a:avLst/>
          </a:prstGeom>
        </p:spPr>
        <p:txBody>
          <a:bodyPr lIns="0" rIns="0" tIns="24120" bIns="0"/>
          <a:p>
            <a:pPr/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/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Font typeface="Times New Roman"/>
              <a:buChar char="•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Font typeface="Times New Roman"/>
              <a:buChar char="–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Font typeface="Times New Roman"/>
              <a:buChar char="»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Font typeface="Times New Roman"/>
              <a:buChar char="»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Font typeface="Times New Roman"/>
              <a:buChar char="»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120" y="272880"/>
            <a:ext cx="10950840" cy="1122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50840" cy="3954600"/>
          </a:xfrm>
          <a:prstGeom prst="rect">
            <a:avLst/>
          </a:prstGeom>
        </p:spPr>
        <p:txBody>
          <a:bodyPr lIns="0" rIns="0" tIns="24120" bIns="0"/>
          <a:p>
            <a:pPr/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/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Font typeface="Times New Roman"/>
              <a:buChar char="•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Font typeface="Times New Roman"/>
              <a:buChar char="–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Font typeface="Times New Roman"/>
              <a:buChar char="»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Font typeface="Times New Roman"/>
              <a:buChar char="»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Font typeface="Times New Roman"/>
              <a:buChar char="»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Relationship Id="rId11" Type="http://schemas.openxmlformats.org/officeDocument/2006/relationships/image" Target="../media/image46.png"/><Relationship Id="rId12" Type="http://schemas.openxmlformats.org/officeDocument/2006/relationships/image" Target="../media/image47.png"/><Relationship Id="rId13" Type="http://schemas.openxmlformats.org/officeDocument/2006/relationships/image" Target="../media/image48.png"/><Relationship Id="rId14" Type="http://schemas.openxmlformats.org/officeDocument/2006/relationships/image" Target="../media/image49.png"/><Relationship Id="rId15" Type="http://schemas.openxmlformats.org/officeDocument/2006/relationships/slideLayout" Target="../slideLayouts/slideLayout1.xml"/><Relationship Id="rId16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slideLayout" Target="../slideLayouts/slideLayout5.xml"/><Relationship Id="rId11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slideLayout" Target="../slideLayouts/slideLayout5.xml"/><Relationship Id="rId11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Relationship Id="rId10" Type="http://schemas.openxmlformats.org/officeDocument/2006/relationships/image" Target="../media/image85.png"/><Relationship Id="rId11" Type="http://schemas.openxmlformats.org/officeDocument/2006/relationships/image" Target="../media/image86.png"/><Relationship Id="rId12" Type="http://schemas.openxmlformats.org/officeDocument/2006/relationships/image" Target="../media/image87.png"/><Relationship Id="rId13" Type="http://schemas.openxmlformats.org/officeDocument/2006/relationships/image" Target="../media/image88.png"/><Relationship Id="rId14" Type="http://schemas.openxmlformats.org/officeDocument/2006/relationships/image" Target="../media/image89.png"/><Relationship Id="rId15" Type="http://schemas.openxmlformats.org/officeDocument/2006/relationships/slideLayout" Target="../slideLayouts/slideLayout5.xml"/><Relationship Id="rId16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1523880" y="-136440"/>
            <a:ext cx="9144000" cy="2386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Archiving Deferred Representations Using a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
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Two-Tiered Crawling Approach</a:t>
            </a:r>
            <a:endParaRPr/>
          </a:p>
        </p:txBody>
      </p:sp>
      <p:sp>
        <p:nvSpPr>
          <p:cNvPr id="128" name="CustomShape 2"/>
          <p:cNvSpPr/>
          <p:nvPr/>
        </p:nvSpPr>
        <p:spPr>
          <a:xfrm>
            <a:off x="1494000" y="4684680"/>
            <a:ext cx="9144000" cy="2081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Calibri"/>
              </a:rPr>
              <a:t>Justin F. Brunelle, Michele C. Weigle, Michael L. Nelson</a:t>
            </a:r>
            <a:r>
              <a:rPr lang="en-US" sz="2000">
                <a:solidFill>
                  <a:srgbClr val="000000"/>
                </a:solidFill>
                <a:latin typeface="Calibri"/>
              </a:rPr>
              <a:t>
</a:t>
            </a:r>
            <a:r>
              <a:rPr lang="en-US" sz="2000">
                <a:solidFill>
                  <a:srgbClr val="000000"/>
                </a:solidFill>
                <a:latin typeface="Calibri"/>
              </a:rPr>
              <a:t>Old Dominion University</a:t>
            </a:r>
            <a:r>
              <a:rPr lang="en-US" sz="2000">
                <a:solidFill>
                  <a:srgbClr val="000000"/>
                </a:solidFill>
                <a:latin typeface="Calibri"/>
              </a:rPr>
              <a:t>
</a:t>
            </a:r>
            <a:r>
              <a:rPr lang="en-US" sz="2000">
                <a:solidFill>
                  <a:srgbClr val="000000"/>
                </a:solidFill>
                <a:latin typeface="Calibri"/>
              </a:rPr>
              <a:t>
</a:t>
            </a:r>
            <a:r>
              <a:rPr lang="en-US" sz="2000">
                <a:solidFill>
                  <a:srgbClr val="000000"/>
                </a:solidFill>
                <a:latin typeface="Calibri"/>
              </a:rPr>
              <a:t>iPRES2015, UNC Chapel Hill, NC USA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Calibri"/>
              </a:rPr>
              <a:t>November 3, 2015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Calibri"/>
              </a:rPr>
              <a:t>http://arxiv.org/abs/1508.02315</a:t>
            </a:r>
            <a:endParaRPr/>
          </a:p>
        </p:txBody>
      </p:sp>
      <p:pic>
        <p:nvPicPr>
          <p:cNvPr id="12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213000" y="2255760"/>
            <a:ext cx="5813640" cy="2316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Current</a:t>
            </a:r>
            <a:endParaRPr/>
          </a:p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Workflow</a:t>
            </a:r>
            <a:endParaRPr/>
          </a:p>
        </p:txBody>
      </p:sp>
      <p:sp>
        <p:nvSpPr>
          <p:cNvPr id="183" name="CustomShape 2"/>
          <p:cNvSpPr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Dereference URI-Rs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Archive </a:t>
            </a:r>
            <a:endParaRPr/>
          </a:p>
          <a:p>
            <a:pPr>
              <a:lnSpc>
                <a:spcPct val="90000"/>
              </a:lnSpc>
            </a:pPr>
            <a:r>
              <a:rPr lang="en-US" sz="2800">
                <a:solidFill>
                  <a:srgbClr val="000000"/>
                </a:solidFill>
                <a:latin typeface="Calibri"/>
              </a:rPr>
              <a:t>representation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Extract embedded </a:t>
            </a:r>
            <a:endParaRPr/>
          </a:p>
          <a:p>
            <a:pPr>
              <a:lnSpc>
                <a:spcPct val="90000"/>
              </a:lnSpc>
            </a:pPr>
            <a:r>
              <a:rPr lang="en-US" sz="2800">
                <a:solidFill>
                  <a:srgbClr val="000000"/>
                </a:solidFill>
                <a:latin typeface="Calibri"/>
              </a:rPr>
              <a:t>URI-Rs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Repeat</a:t>
            </a:r>
            <a:endParaRPr/>
          </a:p>
        </p:txBody>
      </p:sp>
      <p:pic>
        <p:nvPicPr>
          <p:cNvPr id="18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924440" y="365040"/>
            <a:ext cx="7772400" cy="5761080"/>
          </a:xfrm>
          <a:prstGeom prst="rect">
            <a:avLst/>
          </a:prstGeom>
          <a:ln>
            <a:noFill/>
          </a:ln>
        </p:spPr>
      </p:pic>
      <p:sp>
        <p:nvSpPr>
          <p:cNvPr id="185" name="CustomShape 3"/>
          <p:cNvSpPr/>
          <p:nvPr/>
        </p:nvSpPr>
        <p:spPr>
          <a:xfrm>
            <a:off x="11704680" y="6492960"/>
            <a:ext cx="488880" cy="36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/>
            <a:r>
              <a:rPr lang="en-US">
                <a:solidFill>
                  <a:srgbClr val="808080"/>
                </a:solidFill>
                <a:latin typeface="Arial"/>
              </a:rPr>
              <a:t>10</a:t>
            </a:r>
            <a:endParaRPr/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</p:sp>
      <p:pic>
        <p:nvPicPr>
          <p:cNvPr id="18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20960" y="-208080"/>
            <a:ext cx="5572080" cy="7431120"/>
          </a:xfrm>
          <a:prstGeom prst="rect">
            <a:avLst/>
          </a:prstGeom>
          <a:ln>
            <a:noFill/>
          </a:ln>
        </p:spPr>
      </p:pic>
      <p:sp>
        <p:nvSpPr>
          <p:cNvPr id="188" name="CustomShape 2"/>
          <p:cNvSpPr/>
          <p:nvPr/>
        </p:nvSpPr>
        <p:spPr>
          <a:xfrm>
            <a:off x="7497720" y="184320"/>
            <a:ext cx="4297320" cy="51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/>
            <a:r>
              <a:rPr lang="en-US" sz="2800">
                <a:latin typeface="Arial"/>
              </a:rPr>
              <a:t>Proposed Workflow</a:t>
            </a:r>
            <a:endParaRPr/>
          </a:p>
        </p:txBody>
      </p:sp>
      <p:pic>
        <p:nvPicPr>
          <p:cNvPr id="18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772400" y="914400"/>
            <a:ext cx="2833560" cy="2033640"/>
          </a:xfrm>
          <a:prstGeom prst="rect">
            <a:avLst/>
          </a:prstGeom>
          <a:ln>
            <a:noFill/>
          </a:ln>
        </p:spPr>
      </p:pic>
      <p:sp>
        <p:nvSpPr>
          <p:cNvPr id="190" name="CustomShape 3"/>
          <p:cNvSpPr/>
          <p:nvPr/>
        </p:nvSpPr>
        <p:spPr>
          <a:xfrm>
            <a:off x="11704680" y="6492960"/>
            <a:ext cx="488880" cy="36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/>
            <a:r>
              <a:rPr lang="en-US">
                <a:solidFill>
                  <a:srgbClr val="808080"/>
                </a:solidFill>
                <a:latin typeface="Arial"/>
              </a:rPr>
              <a:t>11</a:t>
            </a:r>
            <a:endParaRPr/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</p:sp>
      <p:pic>
        <p:nvPicPr>
          <p:cNvPr id="19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20960" y="-208080"/>
            <a:ext cx="5572080" cy="7431120"/>
          </a:xfrm>
          <a:prstGeom prst="rect">
            <a:avLst/>
          </a:prstGeom>
          <a:ln>
            <a:noFill/>
          </a:ln>
        </p:spPr>
      </p:pic>
      <p:sp>
        <p:nvSpPr>
          <p:cNvPr id="193" name="CustomShape 2"/>
          <p:cNvSpPr/>
          <p:nvPr/>
        </p:nvSpPr>
        <p:spPr>
          <a:xfrm>
            <a:off x="7315200" y="2193840"/>
            <a:ext cx="4754520" cy="765360"/>
          </a:xfrm>
          <a:prstGeom prst="rect">
            <a:avLst/>
          </a:prstGeom>
          <a:noFill/>
          <a:ln w="36720">
            <a:solidFill>
              <a:srgbClr val="dc2300"/>
            </a:solidFill>
            <a:round/>
          </a:ln>
        </p:spPr>
        <p:txBody>
          <a:bodyPr lIns="108000" rIns="108000" tIns="63000" bIns="63000"/>
          <a:p>
            <a:pPr>
              <a:lnSpc>
                <a:spcPct val="90000"/>
              </a:lnSpc>
            </a:pPr>
            <a:r>
              <a:rPr lang="en-US" sz="1500">
                <a:solidFill>
                  <a:srgbClr val="000000"/>
                </a:solidFill>
                <a:latin typeface="Arial"/>
              </a:rPr>
              <a:t>&lt;script&gt; tags alone are not indicative of a deferred representation. JavaScript can be played back in the archives!</a:t>
            </a:r>
            <a:endParaRPr/>
          </a:p>
        </p:txBody>
      </p:sp>
      <p:sp>
        <p:nvSpPr>
          <p:cNvPr id="194" name="Line 3"/>
          <p:cNvSpPr/>
          <p:nvPr/>
        </p:nvSpPr>
        <p:spPr>
          <a:xfrm>
            <a:off x="6675480" y="2286000"/>
            <a:ext cx="639720" cy="182520"/>
          </a:xfrm>
          <a:prstGeom prst="line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95" name="Line 4"/>
          <p:cNvSpPr/>
          <p:nvPr/>
        </p:nvSpPr>
        <p:spPr>
          <a:xfrm>
            <a:off x="6622920" y="717480"/>
            <a:ext cx="549360" cy="1800"/>
          </a:xfrm>
          <a:prstGeom prst="line">
            <a:avLst/>
          </a:prstGeom>
          <a:ln w="936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96" name="CustomShape 5"/>
          <p:cNvSpPr/>
          <p:nvPr/>
        </p:nvSpPr>
        <p:spPr>
          <a:xfrm>
            <a:off x="7155000" y="549360"/>
            <a:ext cx="4914720" cy="588960"/>
          </a:xfrm>
          <a:prstGeom prst="rect">
            <a:avLst/>
          </a:prstGeom>
          <a:noFill/>
          <a:ln w="36720">
            <a:solidFill>
              <a:srgbClr val="dc2300"/>
            </a:solidFill>
            <a:round/>
          </a:ln>
        </p:spPr>
        <p:txBody>
          <a:bodyPr lIns="108000" rIns="108000" tIns="63000" bIns="63000"/>
          <a:p>
            <a:pPr>
              <a:lnSpc>
                <a:spcPct val="90000"/>
              </a:lnSpc>
            </a:pPr>
            <a:r>
              <a:rPr lang="en-US" sz="1500">
                <a:solidFill>
                  <a:srgbClr val="000000"/>
                </a:solidFill>
                <a:latin typeface="Arial"/>
              </a:rPr>
              <a:t>Current workflow not suitable for deferred representations</a:t>
            </a:r>
            <a:endParaRPr/>
          </a:p>
        </p:txBody>
      </p:sp>
      <p:sp>
        <p:nvSpPr>
          <p:cNvPr id="197" name="CustomShape 6"/>
          <p:cNvSpPr/>
          <p:nvPr/>
        </p:nvSpPr>
        <p:spPr>
          <a:xfrm>
            <a:off x="7315200" y="5668920"/>
            <a:ext cx="4754520" cy="588960"/>
          </a:xfrm>
          <a:prstGeom prst="rect">
            <a:avLst/>
          </a:prstGeom>
          <a:noFill/>
          <a:ln w="36720">
            <a:solidFill>
              <a:srgbClr val="dc2300"/>
            </a:solidFill>
            <a:round/>
          </a:ln>
        </p:spPr>
        <p:txBody>
          <a:bodyPr lIns="108000" rIns="108000" tIns="63000" bIns="63000"/>
          <a:p>
            <a:pPr>
              <a:lnSpc>
                <a:spcPct val="90000"/>
              </a:lnSpc>
            </a:pPr>
            <a:r>
              <a:rPr lang="en-US" sz="1500">
                <a:solidFill>
                  <a:srgbClr val="000000"/>
                </a:solidFill>
                <a:latin typeface="Arial"/>
              </a:rPr>
              <a:t>Use PhantomJS to run JavaScript, interact with the representation</a:t>
            </a:r>
            <a:endParaRPr/>
          </a:p>
        </p:txBody>
      </p:sp>
      <p:sp>
        <p:nvSpPr>
          <p:cNvPr id="198" name="Line 7"/>
          <p:cNvSpPr/>
          <p:nvPr/>
        </p:nvSpPr>
        <p:spPr>
          <a:xfrm>
            <a:off x="6675480" y="5761080"/>
            <a:ext cx="639720" cy="182520"/>
          </a:xfrm>
          <a:prstGeom prst="line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99" name="CustomShape 8"/>
          <p:cNvSpPr/>
          <p:nvPr/>
        </p:nvSpPr>
        <p:spPr>
          <a:xfrm>
            <a:off x="7315200" y="4619520"/>
            <a:ext cx="4754520" cy="588960"/>
          </a:xfrm>
          <a:prstGeom prst="rect">
            <a:avLst/>
          </a:prstGeom>
          <a:noFill/>
          <a:ln w="36720">
            <a:solidFill>
              <a:srgbClr val="dc2300"/>
            </a:solidFill>
            <a:round/>
          </a:ln>
        </p:spPr>
        <p:txBody>
          <a:bodyPr lIns="108000" rIns="108000" tIns="63000" bIns="63000"/>
          <a:p>
            <a:pPr>
              <a:lnSpc>
                <a:spcPct val="90000"/>
              </a:lnSpc>
            </a:pPr>
            <a:r>
              <a:rPr lang="en-US" sz="1500">
                <a:solidFill>
                  <a:srgbClr val="000000"/>
                </a:solidFill>
                <a:latin typeface="Arial"/>
              </a:rPr>
              <a:t>Two-tiered crawling approach to optimize performance</a:t>
            </a:r>
            <a:endParaRPr/>
          </a:p>
        </p:txBody>
      </p:sp>
      <p:sp>
        <p:nvSpPr>
          <p:cNvPr id="200" name="Line 9"/>
          <p:cNvSpPr/>
          <p:nvPr/>
        </p:nvSpPr>
        <p:spPr>
          <a:xfrm>
            <a:off x="6369120" y="4502160"/>
            <a:ext cx="914400" cy="438120"/>
          </a:xfrm>
          <a:prstGeom prst="line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201" name="Line 10"/>
          <p:cNvSpPr/>
          <p:nvPr/>
        </p:nvSpPr>
        <p:spPr>
          <a:xfrm>
            <a:off x="5394240" y="3200400"/>
            <a:ext cx="1889280" cy="1554120"/>
          </a:xfrm>
          <a:prstGeom prst="line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202" name="CustomShape 11"/>
          <p:cNvSpPr/>
          <p:nvPr/>
        </p:nvSpPr>
        <p:spPr>
          <a:xfrm>
            <a:off x="11704680" y="6492960"/>
            <a:ext cx="488880" cy="36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/>
            <a:r>
              <a:rPr lang="en-US">
                <a:solidFill>
                  <a:srgbClr val="808080"/>
                </a:solidFill>
                <a:latin typeface="Arial"/>
              </a:rPr>
              <a:t>12</a:t>
            </a:r>
            <a:endParaRPr/>
          </a:p>
        </p:txBody>
      </p:sp>
      <p:pic>
        <p:nvPicPr>
          <p:cNvPr id="20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920960" y="-208080"/>
            <a:ext cx="5572080" cy="7431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</p:sp>
      <p:pic>
        <p:nvPicPr>
          <p:cNvPr id="20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20960" y="-208080"/>
            <a:ext cx="5572080" cy="7431120"/>
          </a:xfrm>
          <a:prstGeom prst="rect">
            <a:avLst/>
          </a:prstGeom>
          <a:ln>
            <a:noFill/>
          </a:ln>
        </p:spPr>
      </p:pic>
      <p:sp>
        <p:nvSpPr>
          <p:cNvPr id="206" name="CustomShape 2"/>
          <p:cNvSpPr/>
          <p:nvPr/>
        </p:nvSpPr>
        <p:spPr>
          <a:xfrm>
            <a:off x="7315200" y="2193840"/>
            <a:ext cx="4754520" cy="765360"/>
          </a:xfrm>
          <a:prstGeom prst="rect">
            <a:avLst/>
          </a:prstGeom>
          <a:noFill/>
          <a:ln w="36720">
            <a:solidFill>
              <a:srgbClr val="dc2300"/>
            </a:solidFill>
            <a:round/>
          </a:ln>
        </p:spPr>
        <p:txBody>
          <a:bodyPr lIns="108000" rIns="108000" tIns="63000" bIns="63000"/>
          <a:p>
            <a:pPr>
              <a:lnSpc>
                <a:spcPct val="90000"/>
              </a:lnSpc>
            </a:pPr>
            <a:r>
              <a:rPr lang="en-US" sz="1500">
                <a:solidFill>
                  <a:srgbClr val="000000"/>
                </a:solidFill>
                <a:latin typeface="Arial"/>
              </a:rPr>
              <a:t>&lt;script&gt; tags alone are not indicative of a deferred representation. JavaScript can be played back in the archives!</a:t>
            </a:r>
            <a:endParaRPr/>
          </a:p>
        </p:txBody>
      </p:sp>
      <p:sp>
        <p:nvSpPr>
          <p:cNvPr id="207" name="Line 3"/>
          <p:cNvSpPr/>
          <p:nvPr/>
        </p:nvSpPr>
        <p:spPr>
          <a:xfrm>
            <a:off x="6675480" y="2286000"/>
            <a:ext cx="639720" cy="182520"/>
          </a:xfrm>
          <a:prstGeom prst="line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208" name="Line 4"/>
          <p:cNvSpPr/>
          <p:nvPr/>
        </p:nvSpPr>
        <p:spPr>
          <a:xfrm>
            <a:off x="6622920" y="717480"/>
            <a:ext cx="549360" cy="1800"/>
          </a:xfrm>
          <a:prstGeom prst="line">
            <a:avLst/>
          </a:prstGeom>
          <a:ln w="936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209" name="CustomShape 5"/>
          <p:cNvSpPr/>
          <p:nvPr/>
        </p:nvSpPr>
        <p:spPr>
          <a:xfrm>
            <a:off x="7155000" y="549360"/>
            <a:ext cx="4914720" cy="588960"/>
          </a:xfrm>
          <a:prstGeom prst="rect">
            <a:avLst/>
          </a:prstGeom>
          <a:noFill/>
          <a:ln w="36720">
            <a:solidFill>
              <a:srgbClr val="dc2300"/>
            </a:solidFill>
            <a:round/>
          </a:ln>
        </p:spPr>
        <p:txBody>
          <a:bodyPr lIns="108000" rIns="108000" tIns="63000" bIns="63000"/>
          <a:p>
            <a:pPr>
              <a:lnSpc>
                <a:spcPct val="90000"/>
              </a:lnSpc>
            </a:pPr>
            <a:r>
              <a:rPr lang="en-US" sz="1500">
                <a:solidFill>
                  <a:srgbClr val="000000"/>
                </a:solidFill>
                <a:latin typeface="Arial"/>
              </a:rPr>
              <a:t>Current workflow not suitable for deferred representations</a:t>
            </a:r>
            <a:endParaRPr/>
          </a:p>
        </p:txBody>
      </p:sp>
      <p:sp>
        <p:nvSpPr>
          <p:cNvPr id="210" name="CustomShape 6"/>
          <p:cNvSpPr/>
          <p:nvPr/>
        </p:nvSpPr>
        <p:spPr>
          <a:xfrm>
            <a:off x="7315200" y="5668920"/>
            <a:ext cx="4754520" cy="588960"/>
          </a:xfrm>
          <a:prstGeom prst="rect">
            <a:avLst/>
          </a:prstGeom>
          <a:noFill/>
          <a:ln w="36720">
            <a:solidFill>
              <a:srgbClr val="dc2300"/>
            </a:solidFill>
            <a:round/>
          </a:ln>
        </p:spPr>
        <p:txBody>
          <a:bodyPr lIns="108000" rIns="108000" tIns="63000" bIns="63000"/>
          <a:p>
            <a:pPr>
              <a:lnSpc>
                <a:spcPct val="90000"/>
              </a:lnSpc>
            </a:pPr>
            <a:r>
              <a:rPr lang="en-US" sz="1500">
                <a:solidFill>
                  <a:srgbClr val="000000"/>
                </a:solidFill>
                <a:latin typeface="Arial"/>
              </a:rPr>
              <a:t>Use PhantomJS to run JavaScript, interact with the representation</a:t>
            </a:r>
            <a:endParaRPr/>
          </a:p>
        </p:txBody>
      </p:sp>
      <p:sp>
        <p:nvSpPr>
          <p:cNvPr id="211" name="Line 7"/>
          <p:cNvSpPr/>
          <p:nvPr/>
        </p:nvSpPr>
        <p:spPr>
          <a:xfrm>
            <a:off x="6675480" y="5761080"/>
            <a:ext cx="639720" cy="182520"/>
          </a:xfrm>
          <a:prstGeom prst="line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212" name="CustomShape 8"/>
          <p:cNvSpPr/>
          <p:nvPr/>
        </p:nvSpPr>
        <p:spPr>
          <a:xfrm>
            <a:off x="7315200" y="4619520"/>
            <a:ext cx="4754520" cy="588960"/>
          </a:xfrm>
          <a:prstGeom prst="rect">
            <a:avLst/>
          </a:prstGeom>
          <a:noFill/>
          <a:ln w="36720">
            <a:solidFill>
              <a:srgbClr val="dc2300"/>
            </a:solidFill>
            <a:round/>
          </a:ln>
        </p:spPr>
        <p:txBody>
          <a:bodyPr lIns="108000" rIns="108000" tIns="63000" bIns="63000"/>
          <a:p>
            <a:pPr>
              <a:lnSpc>
                <a:spcPct val="90000"/>
              </a:lnSpc>
            </a:pPr>
            <a:r>
              <a:rPr lang="en-US" sz="1500">
                <a:solidFill>
                  <a:srgbClr val="000000"/>
                </a:solidFill>
                <a:latin typeface="Arial"/>
              </a:rPr>
              <a:t>Two-tiered crawling approach to optimize performance</a:t>
            </a:r>
            <a:endParaRPr/>
          </a:p>
        </p:txBody>
      </p:sp>
      <p:sp>
        <p:nvSpPr>
          <p:cNvPr id="213" name="Line 9"/>
          <p:cNvSpPr/>
          <p:nvPr/>
        </p:nvSpPr>
        <p:spPr>
          <a:xfrm>
            <a:off x="6369120" y="4502160"/>
            <a:ext cx="914400" cy="438120"/>
          </a:xfrm>
          <a:prstGeom prst="line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214" name="Line 10"/>
          <p:cNvSpPr/>
          <p:nvPr/>
        </p:nvSpPr>
        <p:spPr>
          <a:xfrm>
            <a:off x="5394240" y="3200400"/>
            <a:ext cx="1889280" cy="1554120"/>
          </a:xfrm>
          <a:prstGeom prst="line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215" name="CustomShape 11"/>
          <p:cNvSpPr/>
          <p:nvPr/>
        </p:nvSpPr>
        <p:spPr>
          <a:xfrm>
            <a:off x="92160" y="2103480"/>
            <a:ext cx="2103480" cy="588960"/>
          </a:xfrm>
          <a:prstGeom prst="rect">
            <a:avLst/>
          </a:prstGeom>
          <a:noFill/>
          <a:ln w="36720">
            <a:solidFill>
              <a:srgbClr val="dc2300"/>
            </a:solidFill>
            <a:round/>
          </a:ln>
        </p:spPr>
        <p:txBody>
          <a:bodyPr lIns="108000" rIns="108000" tIns="63000" bIns="63000"/>
          <a:p>
            <a:pPr>
              <a:lnSpc>
                <a:spcPct val="90000"/>
              </a:lnSpc>
            </a:pPr>
            <a:r>
              <a:rPr lang="en-US" sz="1500">
                <a:solidFill>
                  <a:srgbClr val="000000"/>
                </a:solidFill>
                <a:latin typeface="Arial"/>
              </a:rPr>
              <a:t>More URI-Rs in the crawl frontier</a:t>
            </a:r>
            <a:endParaRPr/>
          </a:p>
        </p:txBody>
      </p:sp>
      <p:sp>
        <p:nvSpPr>
          <p:cNvPr id="216" name="Line 12"/>
          <p:cNvSpPr/>
          <p:nvPr/>
        </p:nvSpPr>
        <p:spPr>
          <a:xfrm flipV="1">
            <a:off x="2286000" y="2082600"/>
            <a:ext cx="700200" cy="223560"/>
          </a:xfrm>
          <a:prstGeom prst="line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217" name="CustomShape 13"/>
          <p:cNvSpPr/>
          <p:nvPr/>
        </p:nvSpPr>
        <p:spPr>
          <a:xfrm>
            <a:off x="122400" y="6213600"/>
            <a:ext cx="2103120" cy="588960"/>
          </a:xfrm>
          <a:prstGeom prst="rect">
            <a:avLst/>
          </a:prstGeom>
          <a:noFill/>
          <a:ln w="36720">
            <a:solidFill>
              <a:srgbClr val="dc2300"/>
            </a:solidFill>
            <a:round/>
          </a:ln>
        </p:spPr>
        <p:txBody>
          <a:bodyPr lIns="108000" rIns="108000" tIns="63000" bIns="63000"/>
          <a:p>
            <a:pPr>
              <a:lnSpc>
                <a:spcPct val="90000"/>
              </a:lnSpc>
            </a:pPr>
            <a:r>
              <a:rPr lang="en-US" sz="1500">
                <a:solidFill>
                  <a:srgbClr val="000000"/>
                </a:solidFill>
                <a:latin typeface="Arial"/>
              </a:rPr>
              <a:t>Runs more slowly but more deeply</a:t>
            </a:r>
            <a:endParaRPr/>
          </a:p>
        </p:txBody>
      </p:sp>
      <p:sp>
        <p:nvSpPr>
          <p:cNvPr id="218" name="Line 14"/>
          <p:cNvSpPr/>
          <p:nvPr/>
        </p:nvSpPr>
        <p:spPr>
          <a:xfrm flipV="1">
            <a:off x="2317680" y="6192720"/>
            <a:ext cx="700200" cy="223920"/>
          </a:xfrm>
          <a:prstGeom prst="line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219" name="CustomShape 15"/>
          <p:cNvSpPr/>
          <p:nvPr/>
        </p:nvSpPr>
        <p:spPr>
          <a:xfrm>
            <a:off x="11704680" y="6492960"/>
            <a:ext cx="488880" cy="36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/>
            <a:r>
              <a:rPr lang="en-US">
                <a:solidFill>
                  <a:srgbClr val="808080"/>
                </a:solidFill>
                <a:latin typeface="Arial"/>
              </a:rPr>
              <a:t>13</a:t>
            </a:r>
            <a:endParaRPr/>
          </a:p>
        </p:txBody>
      </p:sp>
      <p:pic>
        <p:nvPicPr>
          <p:cNvPr id="22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920960" y="-208080"/>
            <a:ext cx="5572080" cy="7431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620640" y="-252360"/>
            <a:ext cx="11022120" cy="1325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3600">
                <a:solidFill>
                  <a:srgbClr val="000000"/>
                </a:solidFill>
                <a:latin typeface="Calibri Light"/>
              </a:rPr>
              <a:t>The Good: Frontier size PhantomJS vs. Heritrix</a:t>
            </a:r>
            <a:endParaRPr/>
          </a:p>
        </p:txBody>
      </p:sp>
      <p:pic>
        <p:nvPicPr>
          <p:cNvPr id="22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" y="1828800"/>
            <a:ext cx="5394240" cy="3110040"/>
          </a:xfrm>
          <a:prstGeom prst="rect">
            <a:avLst/>
          </a:prstGeom>
          <a:ln>
            <a:noFill/>
          </a:ln>
        </p:spPr>
      </p:pic>
      <p:sp>
        <p:nvSpPr>
          <p:cNvPr id="223" name="CustomShape 2"/>
          <p:cNvSpPr/>
          <p:nvPr/>
        </p:nvSpPr>
        <p:spPr>
          <a:xfrm>
            <a:off x="8869320" y="6473880"/>
            <a:ext cx="11827080" cy="365040"/>
          </a:xfrm>
          <a:prstGeom prst="rect">
            <a:avLst/>
          </a:prstGeom>
          <a:noFill/>
          <a:ln>
            <a:noFill/>
          </a:ln>
        </p:spPr>
      </p:sp>
      <p:pic>
        <p:nvPicPr>
          <p:cNvPr id="22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400800" y="1189080"/>
            <a:ext cx="4943520" cy="4662360"/>
          </a:xfrm>
          <a:prstGeom prst="rect">
            <a:avLst/>
          </a:prstGeom>
          <a:ln>
            <a:noFill/>
          </a:ln>
        </p:spPr>
      </p:pic>
      <p:sp>
        <p:nvSpPr>
          <p:cNvPr id="225" name="CustomShape 3"/>
          <p:cNvSpPr/>
          <p:nvPr/>
        </p:nvSpPr>
        <p:spPr>
          <a:xfrm>
            <a:off x="11704680" y="6492960"/>
            <a:ext cx="488880" cy="36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/>
            <a:r>
              <a:rPr lang="en-US">
                <a:solidFill>
                  <a:srgbClr val="808080"/>
                </a:solidFill>
                <a:latin typeface="Arial"/>
              </a:rPr>
              <a:t>14</a:t>
            </a:r>
            <a:endParaRPr/>
          </a:p>
        </p:txBody>
      </p:sp>
      <p:sp>
        <p:nvSpPr>
          <p:cNvPr id="226" name="CustomShape 4"/>
          <p:cNvSpPr/>
          <p:nvPr/>
        </p:nvSpPr>
        <p:spPr>
          <a:xfrm>
            <a:off x="2468520" y="6127920"/>
            <a:ext cx="7772400" cy="455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/>
            <a:r>
              <a:rPr lang="en-US" sz="2400">
                <a:latin typeface="Arial"/>
              </a:rPr>
              <a:t>PhantomJS frontier is 1.5 times larger than Heritrix</a:t>
            </a:r>
            <a:endParaRPr/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" y="1828800"/>
            <a:ext cx="5394240" cy="3110040"/>
          </a:xfrm>
          <a:prstGeom prst="rect">
            <a:avLst/>
          </a:prstGeom>
          <a:ln>
            <a:noFill/>
          </a:ln>
        </p:spPr>
      </p:pic>
      <p:pic>
        <p:nvPicPr>
          <p:cNvPr id="22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400800" y="1189080"/>
            <a:ext cx="4943520" cy="4662360"/>
          </a:xfrm>
          <a:prstGeom prst="rect">
            <a:avLst/>
          </a:prstGeom>
          <a:ln>
            <a:noFill/>
          </a:ln>
        </p:spPr>
      </p:pic>
      <p:pic>
        <p:nvPicPr>
          <p:cNvPr id="22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040520" y="1189080"/>
            <a:ext cx="4303800" cy="4191120"/>
          </a:xfrm>
          <a:prstGeom prst="rect">
            <a:avLst/>
          </a:prstGeom>
          <a:ln>
            <a:noFill/>
          </a:ln>
        </p:spPr>
      </p:pic>
      <p:sp>
        <p:nvSpPr>
          <p:cNvPr id="230" name="CustomShape 1"/>
          <p:cNvSpPr/>
          <p:nvPr/>
        </p:nvSpPr>
        <p:spPr>
          <a:xfrm>
            <a:off x="620640" y="-252360"/>
            <a:ext cx="11022120" cy="1325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3600">
                <a:solidFill>
                  <a:srgbClr val="000000"/>
                </a:solidFill>
                <a:latin typeface="Calibri Light"/>
              </a:rPr>
              <a:t>The Bad: Run-time PhantomJS vs. Heritrix</a:t>
            </a:r>
            <a:endParaRPr/>
          </a:p>
        </p:txBody>
      </p:sp>
      <p:pic>
        <p:nvPicPr>
          <p:cNvPr id="231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49360" y="1909800"/>
            <a:ext cx="5394240" cy="3119400"/>
          </a:xfrm>
          <a:prstGeom prst="rect">
            <a:avLst/>
          </a:prstGeom>
          <a:ln>
            <a:noFill/>
          </a:ln>
        </p:spPr>
      </p:pic>
      <p:sp>
        <p:nvSpPr>
          <p:cNvPr id="232" name="CustomShape 2"/>
          <p:cNvSpPr/>
          <p:nvPr/>
        </p:nvSpPr>
        <p:spPr>
          <a:xfrm>
            <a:off x="8869320" y="6473880"/>
            <a:ext cx="11827080" cy="365040"/>
          </a:xfrm>
          <a:prstGeom prst="rect">
            <a:avLst/>
          </a:prstGeom>
          <a:noFill/>
          <a:ln>
            <a:noFill/>
          </a:ln>
        </p:spPr>
      </p:sp>
      <p:pic>
        <p:nvPicPr>
          <p:cNvPr id="233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6308640" y="1189080"/>
            <a:ext cx="5035680" cy="4662360"/>
          </a:xfrm>
          <a:prstGeom prst="rect">
            <a:avLst/>
          </a:prstGeom>
          <a:ln>
            <a:noFill/>
          </a:ln>
        </p:spPr>
      </p:pic>
      <p:sp>
        <p:nvSpPr>
          <p:cNvPr id="234" name="CustomShape 3"/>
          <p:cNvSpPr/>
          <p:nvPr/>
        </p:nvSpPr>
        <p:spPr>
          <a:xfrm>
            <a:off x="11704680" y="6492960"/>
            <a:ext cx="488880" cy="36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/>
            <a:r>
              <a:rPr lang="en-US">
                <a:solidFill>
                  <a:srgbClr val="808080"/>
                </a:solidFill>
                <a:latin typeface="Arial"/>
              </a:rPr>
              <a:t>15</a:t>
            </a:r>
            <a:endParaRPr/>
          </a:p>
        </p:txBody>
      </p:sp>
      <p:sp>
        <p:nvSpPr>
          <p:cNvPr id="235" name="CustomShape 4"/>
          <p:cNvSpPr/>
          <p:nvPr/>
        </p:nvSpPr>
        <p:spPr>
          <a:xfrm>
            <a:off x="2103480" y="6127920"/>
            <a:ext cx="8137440" cy="455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/>
            <a:r>
              <a:rPr lang="en-US" sz="2400">
                <a:latin typeface="Arial"/>
              </a:rPr>
              <a:t>PhantomJS crawl speed is 10.5 times slower than Heritrix</a:t>
            </a:r>
            <a:endParaRPr/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142920" y="1660680"/>
            <a:ext cx="11566440" cy="4384440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CustomShape 2"/>
          <p:cNvSpPr/>
          <p:nvPr/>
        </p:nvSpPr>
        <p:spPr>
          <a:xfrm>
            <a:off x="92160" y="6402240"/>
            <a:ext cx="7864560" cy="365400"/>
          </a:xfrm>
          <a:prstGeom prst="rect">
            <a:avLst/>
          </a:prstGeom>
          <a:noFill/>
          <a:ln>
            <a:noFill/>
          </a:ln>
        </p:spPr>
      </p:sp>
      <p:pic>
        <p:nvPicPr>
          <p:cNvPr id="23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8852040" y="2658960"/>
            <a:ext cx="1326960" cy="1162080"/>
          </a:xfrm>
          <a:prstGeom prst="rect">
            <a:avLst/>
          </a:prstGeom>
          <a:ln w="9360">
            <a:solidFill>
              <a:srgbClr val="3465a4"/>
            </a:solidFill>
            <a:custDash>
              <a:ds d="26000" sp="26000"/>
            </a:custDash>
            <a:round/>
          </a:ln>
        </p:spPr>
      </p:pic>
      <p:sp>
        <p:nvSpPr>
          <p:cNvPr id="239" name="CustomShape 3"/>
          <p:cNvSpPr/>
          <p:nvPr/>
        </p:nvSpPr>
        <p:spPr>
          <a:xfrm>
            <a:off x="5977080" y="979560"/>
            <a:ext cx="4424400" cy="485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lang="en-US" sz="2600">
                <a:latin typeface="Arial"/>
              </a:rPr>
              <a:t>Nondeferred</a:t>
            </a:r>
            <a:endParaRPr/>
          </a:p>
        </p:txBody>
      </p:sp>
      <p:pic>
        <p:nvPicPr>
          <p:cNvPr id="24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556320" y="2658960"/>
            <a:ext cx="1327320" cy="1162080"/>
          </a:xfrm>
          <a:prstGeom prst="rect">
            <a:avLst/>
          </a:prstGeom>
          <a:ln w="9360">
            <a:solidFill>
              <a:srgbClr val="3465a4"/>
            </a:solidFill>
            <a:custDash>
              <a:ds d="26000" sp="26000"/>
            </a:custDash>
            <a:round/>
          </a:ln>
        </p:spPr>
      </p:pic>
      <p:sp>
        <p:nvSpPr>
          <p:cNvPr id="241" name="Line 4"/>
          <p:cNvSpPr/>
          <p:nvPr/>
        </p:nvSpPr>
        <p:spPr>
          <a:xfrm>
            <a:off x="8326440" y="1496880"/>
            <a:ext cx="1440" cy="5937480"/>
          </a:xfrm>
          <a:prstGeom prst="line">
            <a:avLst/>
          </a:prstGeom>
          <a:ln w="9360">
            <a:solidFill>
              <a:srgbClr val="000000"/>
            </a:solidFill>
            <a:custDash>
              <a:ds d="26000" sp="26000"/>
            </a:custDash>
            <a:round/>
          </a:ln>
        </p:spPr>
      </p:sp>
      <p:sp>
        <p:nvSpPr>
          <p:cNvPr id="242" name="Line 5"/>
          <p:cNvSpPr/>
          <p:nvPr/>
        </p:nvSpPr>
        <p:spPr>
          <a:xfrm>
            <a:off x="5865840" y="985680"/>
            <a:ext cx="1440" cy="685800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</p:sp>
      <p:sp>
        <p:nvSpPr>
          <p:cNvPr id="243" name="CustomShape 6"/>
          <p:cNvSpPr/>
          <p:nvPr/>
        </p:nvSpPr>
        <p:spPr>
          <a:xfrm>
            <a:off x="6445080" y="1978200"/>
            <a:ext cx="1679760" cy="339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/>
            <a:r>
              <a:rPr lang="en-US" sz="1600">
                <a:latin typeface="Arial"/>
              </a:rPr>
              <a:t>HTTP GET</a:t>
            </a:r>
            <a:endParaRPr/>
          </a:p>
        </p:txBody>
      </p:sp>
      <p:sp>
        <p:nvSpPr>
          <p:cNvPr id="244" name="Line 7"/>
          <p:cNvSpPr/>
          <p:nvPr/>
        </p:nvSpPr>
        <p:spPr>
          <a:xfrm>
            <a:off x="7130880" y="2332080"/>
            <a:ext cx="1800" cy="326880"/>
          </a:xfrm>
          <a:prstGeom prst="line">
            <a:avLst/>
          </a:prstGeom>
          <a:ln w="936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245" name="CustomShape 8"/>
          <p:cNvSpPr/>
          <p:nvPr/>
        </p:nvSpPr>
        <p:spPr>
          <a:xfrm>
            <a:off x="8740800" y="1978200"/>
            <a:ext cx="1679400" cy="339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/>
            <a:r>
              <a:rPr lang="en-US" sz="1600">
                <a:latin typeface="Arial"/>
              </a:rPr>
              <a:t>HTTP GET</a:t>
            </a:r>
            <a:endParaRPr/>
          </a:p>
        </p:txBody>
      </p:sp>
      <p:sp>
        <p:nvSpPr>
          <p:cNvPr id="246" name="Line 9"/>
          <p:cNvSpPr/>
          <p:nvPr/>
        </p:nvSpPr>
        <p:spPr>
          <a:xfrm>
            <a:off x="9425160" y="2332080"/>
            <a:ext cx="1440" cy="326880"/>
          </a:xfrm>
          <a:prstGeom prst="line">
            <a:avLst/>
          </a:prstGeom>
          <a:ln w="9360">
            <a:solidFill>
              <a:srgbClr val="000000"/>
            </a:solidFill>
            <a:round/>
            <a:tailEnd len="med" type="triangle" w="med"/>
          </a:ln>
        </p:spPr>
      </p:sp>
      <p:pic>
        <p:nvPicPr>
          <p:cNvPr id="24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6445080" y="3821040"/>
            <a:ext cx="1679760" cy="384120"/>
          </a:xfrm>
          <a:prstGeom prst="rect">
            <a:avLst/>
          </a:prstGeom>
          <a:ln>
            <a:noFill/>
          </a:ln>
        </p:spPr>
      </p:pic>
      <p:sp>
        <p:nvSpPr>
          <p:cNvPr id="248" name="Line 10"/>
          <p:cNvSpPr/>
          <p:nvPr/>
        </p:nvSpPr>
        <p:spPr>
          <a:xfrm>
            <a:off x="7186680" y="4152960"/>
            <a:ext cx="1440" cy="547560"/>
          </a:xfrm>
          <a:prstGeom prst="line">
            <a:avLst/>
          </a:prstGeom>
          <a:ln w="9360">
            <a:solidFill>
              <a:srgbClr val="000000"/>
            </a:solidFill>
            <a:round/>
            <a:tailEnd len="med" type="triangle" w="med"/>
          </a:ln>
        </p:spPr>
      </p:sp>
      <p:pic>
        <p:nvPicPr>
          <p:cNvPr id="249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6576840" y="4649760"/>
            <a:ext cx="1327320" cy="1162080"/>
          </a:xfrm>
          <a:prstGeom prst="rect">
            <a:avLst/>
          </a:prstGeom>
          <a:ln w="9360">
            <a:solidFill>
              <a:srgbClr val="3465a4"/>
            </a:solidFill>
            <a:custDash>
              <a:ds d="26000" sp="26000"/>
            </a:custDash>
            <a:round/>
          </a:ln>
        </p:spPr>
      </p:pic>
      <p:pic>
        <p:nvPicPr>
          <p:cNvPr id="250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102440" y="2990880"/>
            <a:ext cx="892080" cy="846000"/>
          </a:xfrm>
          <a:prstGeom prst="rect">
            <a:avLst/>
          </a:prstGeom>
          <a:ln>
            <a:noFill/>
          </a:ln>
        </p:spPr>
      </p:pic>
      <p:sp>
        <p:nvSpPr>
          <p:cNvPr id="251" name="CustomShape 11"/>
          <p:cNvSpPr/>
          <p:nvPr/>
        </p:nvSpPr>
        <p:spPr>
          <a:xfrm>
            <a:off x="8408880" y="1481040"/>
            <a:ext cx="2127240" cy="303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lang="en-US" sz="1400">
                <a:latin typeface="Arial"/>
              </a:rPr>
              <a:t>Nondeferred</a:t>
            </a:r>
            <a:endParaRPr/>
          </a:p>
        </p:txBody>
      </p:sp>
      <p:sp>
        <p:nvSpPr>
          <p:cNvPr id="252" name="CustomShape 12"/>
          <p:cNvSpPr/>
          <p:nvPr/>
        </p:nvSpPr>
        <p:spPr>
          <a:xfrm>
            <a:off x="5865840" y="1397160"/>
            <a:ext cx="2544840" cy="444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lang="en-US" sz="1400">
                <a:latin typeface="Arial"/>
              </a:rPr>
              <a:t>Nondeferred; with interaction</a:t>
            </a:r>
            <a:endParaRPr/>
          </a:p>
        </p:txBody>
      </p:sp>
      <p:sp>
        <p:nvSpPr>
          <p:cNvPr id="253" name="Line 13"/>
          <p:cNvSpPr/>
          <p:nvPr/>
        </p:nvSpPr>
        <p:spPr>
          <a:xfrm>
            <a:off x="3786120" y="1484280"/>
            <a:ext cx="1800" cy="6543720"/>
          </a:xfrm>
          <a:prstGeom prst="line">
            <a:avLst/>
          </a:prstGeom>
          <a:ln w="9360">
            <a:solidFill>
              <a:srgbClr val="000000"/>
            </a:solidFill>
            <a:custDash>
              <a:ds d="26000" sp="26000"/>
            </a:custDash>
            <a:round/>
          </a:ln>
        </p:spPr>
      </p:sp>
      <p:pic>
        <p:nvPicPr>
          <p:cNvPr id="254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2163600" y="2614680"/>
            <a:ext cx="1097280" cy="1279440"/>
          </a:xfrm>
          <a:prstGeom prst="rect">
            <a:avLst/>
          </a:prstGeom>
          <a:ln w="9360">
            <a:solidFill>
              <a:srgbClr val="3465a4"/>
            </a:solidFill>
            <a:custDash>
              <a:ds d="26000" sp="26000"/>
            </a:custDash>
            <a:round/>
          </a:ln>
        </p:spPr>
      </p:pic>
      <p:pic>
        <p:nvPicPr>
          <p:cNvPr id="255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2163600" y="4584600"/>
            <a:ext cx="1195560" cy="731880"/>
          </a:xfrm>
          <a:prstGeom prst="rect">
            <a:avLst/>
          </a:prstGeom>
          <a:ln>
            <a:noFill/>
          </a:ln>
        </p:spPr>
      </p:pic>
      <p:sp>
        <p:nvSpPr>
          <p:cNvPr id="256" name="CustomShape 14"/>
          <p:cNvSpPr/>
          <p:nvPr/>
        </p:nvSpPr>
        <p:spPr>
          <a:xfrm>
            <a:off x="2146320" y="1873080"/>
            <a:ext cx="13874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/>
            <a:r>
              <a:rPr lang="en-US">
                <a:latin typeface="Arial"/>
              </a:rPr>
              <a:t>HTTP GET</a:t>
            </a:r>
            <a:endParaRPr/>
          </a:p>
        </p:txBody>
      </p:sp>
      <p:sp>
        <p:nvSpPr>
          <p:cNvPr id="257" name="Line 15"/>
          <p:cNvSpPr/>
          <p:nvPr/>
        </p:nvSpPr>
        <p:spPr>
          <a:xfrm>
            <a:off x="2712960" y="2332080"/>
            <a:ext cx="1800" cy="333360"/>
          </a:xfrm>
          <a:prstGeom prst="line">
            <a:avLst/>
          </a:prstGeom>
          <a:ln w="936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258" name="Line 16"/>
          <p:cNvSpPr/>
          <p:nvPr/>
        </p:nvSpPr>
        <p:spPr>
          <a:xfrm>
            <a:off x="2692440" y="4071960"/>
            <a:ext cx="1440" cy="604800"/>
          </a:xfrm>
          <a:prstGeom prst="line">
            <a:avLst/>
          </a:prstGeom>
          <a:ln w="9360">
            <a:solidFill>
              <a:srgbClr val="000000"/>
            </a:solidFill>
            <a:round/>
            <a:tailEnd len="med" type="triangle" w="med"/>
          </a:ln>
        </p:spPr>
      </p:sp>
      <p:pic>
        <p:nvPicPr>
          <p:cNvPr id="259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2182680" y="5526000"/>
            <a:ext cx="1096920" cy="1279440"/>
          </a:xfrm>
          <a:prstGeom prst="rect">
            <a:avLst/>
          </a:prstGeom>
          <a:ln w="9360">
            <a:solidFill>
              <a:srgbClr val="3465a4"/>
            </a:solidFill>
            <a:custDash>
              <a:ds d="26000" sp="26000"/>
            </a:custDash>
            <a:round/>
          </a:ln>
        </p:spPr>
      </p:pic>
      <p:sp>
        <p:nvSpPr>
          <p:cNvPr id="260" name="Line 17"/>
          <p:cNvSpPr/>
          <p:nvPr/>
        </p:nvSpPr>
        <p:spPr>
          <a:xfrm>
            <a:off x="2711520" y="5211720"/>
            <a:ext cx="1440" cy="353880"/>
          </a:xfrm>
          <a:prstGeom prst="line">
            <a:avLst/>
          </a:prstGeom>
          <a:ln w="9360">
            <a:solidFill>
              <a:srgbClr val="000000"/>
            </a:solidFill>
            <a:round/>
            <a:tailEnd len="med" type="triangle" w="med"/>
          </a:ln>
        </p:spPr>
      </p:sp>
      <p:pic>
        <p:nvPicPr>
          <p:cNvPr id="261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2711520" y="6288120"/>
            <a:ext cx="615960" cy="628560"/>
          </a:xfrm>
          <a:prstGeom prst="rect">
            <a:avLst/>
          </a:prstGeom>
          <a:ln>
            <a:noFill/>
          </a:ln>
        </p:spPr>
      </p:pic>
      <p:pic>
        <p:nvPicPr>
          <p:cNvPr id="262" name="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4132440" y="2614680"/>
            <a:ext cx="1096920" cy="1279440"/>
          </a:xfrm>
          <a:prstGeom prst="rect">
            <a:avLst/>
          </a:prstGeom>
          <a:ln w="9360">
            <a:solidFill>
              <a:srgbClr val="3465a4"/>
            </a:solidFill>
            <a:custDash>
              <a:ds d="26000" sp="26000"/>
            </a:custDash>
            <a:round/>
          </a:ln>
        </p:spPr>
      </p:pic>
      <p:sp>
        <p:nvSpPr>
          <p:cNvPr id="263" name="CustomShape 18"/>
          <p:cNvSpPr/>
          <p:nvPr/>
        </p:nvSpPr>
        <p:spPr>
          <a:xfrm>
            <a:off x="4116240" y="1873080"/>
            <a:ext cx="13878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/>
            <a:r>
              <a:rPr lang="en-US">
                <a:latin typeface="Arial"/>
              </a:rPr>
              <a:t>HTTP GET</a:t>
            </a:r>
            <a:endParaRPr/>
          </a:p>
        </p:txBody>
      </p:sp>
      <p:sp>
        <p:nvSpPr>
          <p:cNvPr id="264" name="Line 19"/>
          <p:cNvSpPr/>
          <p:nvPr/>
        </p:nvSpPr>
        <p:spPr>
          <a:xfrm>
            <a:off x="4683240" y="2332080"/>
            <a:ext cx="1440" cy="333360"/>
          </a:xfrm>
          <a:prstGeom prst="line">
            <a:avLst/>
          </a:prstGeom>
          <a:ln w="9360">
            <a:solidFill>
              <a:srgbClr val="000000"/>
            </a:solidFill>
            <a:round/>
            <a:tailEnd len="med" type="triangle" w="med"/>
          </a:ln>
        </p:spPr>
      </p:sp>
      <p:pic>
        <p:nvPicPr>
          <p:cNvPr id="265" name="" descr=""/>
          <p:cNvPicPr/>
          <p:nvPr/>
        </p:nvPicPr>
        <p:blipFill>
          <a:blip r:embed="rId11"/>
          <a:stretch>
            <a:fillRect/>
          </a:stretch>
        </p:blipFill>
        <p:spPr>
          <a:xfrm>
            <a:off x="4041720" y="3670200"/>
            <a:ext cx="1389240" cy="424080"/>
          </a:xfrm>
          <a:prstGeom prst="rect">
            <a:avLst/>
          </a:prstGeom>
          <a:ln>
            <a:noFill/>
          </a:ln>
        </p:spPr>
      </p:pic>
      <p:sp>
        <p:nvSpPr>
          <p:cNvPr id="266" name="CustomShape 20"/>
          <p:cNvSpPr/>
          <p:nvPr/>
        </p:nvSpPr>
        <p:spPr>
          <a:xfrm>
            <a:off x="2055960" y="3670200"/>
            <a:ext cx="1387440" cy="639720"/>
          </a:xfrm>
          <a:prstGeom prst="irregularSeal2">
            <a:avLst/>
          </a:prstGeom>
          <a:solidFill>
            <a:srgbClr val="729fcf"/>
          </a:solidFill>
          <a:ln w="9360">
            <a:solidFill>
              <a:srgbClr val="3465a4"/>
            </a:solidFill>
            <a:round/>
          </a:ln>
        </p:spPr>
        <p:txBody>
          <a:bodyPr wrap="none" lIns="90000" rIns="90000" tIns="45000" bIns="45000" anchor="ctr"/>
          <a:p>
            <a:pPr algn="ctr"/>
            <a:r>
              <a:rPr lang="en-US">
                <a:solidFill>
                  <a:srgbClr val="ffffff"/>
                </a:solidFill>
                <a:latin typeface="Arial"/>
              </a:rPr>
              <a:t>onload</a:t>
            </a:r>
            <a:endParaRPr/>
          </a:p>
        </p:txBody>
      </p:sp>
      <p:pic>
        <p:nvPicPr>
          <p:cNvPr id="267" name="" descr=""/>
          <p:cNvPicPr/>
          <p:nvPr/>
        </p:nvPicPr>
        <p:blipFill>
          <a:blip r:embed="rId12"/>
          <a:stretch>
            <a:fillRect/>
          </a:stretch>
        </p:blipFill>
        <p:spPr>
          <a:xfrm>
            <a:off x="4125960" y="4549680"/>
            <a:ext cx="1195200" cy="731880"/>
          </a:xfrm>
          <a:prstGeom prst="rect">
            <a:avLst/>
          </a:prstGeom>
          <a:ln>
            <a:noFill/>
          </a:ln>
        </p:spPr>
      </p:pic>
      <p:sp>
        <p:nvSpPr>
          <p:cNvPr id="268" name="Line 21"/>
          <p:cNvSpPr/>
          <p:nvPr/>
        </p:nvSpPr>
        <p:spPr>
          <a:xfrm>
            <a:off x="4654440" y="4037040"/>
            <a:ext cx="1800" cy="604800"/>
          </a:xfrm>
          <a:prstGeom prst="line">
            <a:avLst/>
          </a:prstGeom>
          <a:ln w="9360">
            <a:solidFill>
              <a:srgbClr val="000000"/>
            </a:solidFill>
            <a:round/>
            <a:tailEnd len="med" type="triangle" w="med"/>
          </a:ln>
        </p:spPr>
      </p:sp>
      <p:pic>
        <p:nvPicPr>
          <p:cNvPr id="269" name="" descr=""/>
          <p:cNvPicPr/>
          <p:nvPr/>
        </p:nvPicPr>
        <p:blipFill>
          <a:blip r:embed="rId13"/>
          <a:stretch>
            <a:fillRect/>
          </a:stretch>
        </p:blipFill>
        <p:spPr>
          <a:xfrm>
            <a:off x="4145040" y="5489640"/>
            <a:ext cx="1096920" cy="1279440"/>
          </a:xfrm>
          <a:prstGeom prst="rect">
            <a:avLst/>
          </a:prstGeom>
          <a:ln w="9360">
            <a:solidFill>
              <a:srgbClr val="3465a4"/>
            </a:solidFill>
            <a:custDash>
              <a:ds d="26000" sp="26000"/>
            </a:custDash>
            <a:round/>
          </a:ln>
        </p:spPr>
      </p:pic>
      <p:sp>
        <p:nvSpPr>
          <p:cNvPr id="270" name="Line 22"/>
          <p:cNvSpPr/>
          <p:nvPr/>
        </p:nvSpPr>
        <p:spPr>
          <a:xfrm>
            <a:off x="4676760" y="5211720"/>
            <a:ext cx="1440" cy="317520"/>
          </a:xfrm>
          <a:prstGeom prst="line">
            <a:avLst/>
          </a:prstGeom>
          <a:ln w="9360">
            <a:solidFill>
              <a:srgbClr val="000000"/>
            </a:solidFill>
            <a:round/>
            <a:tailEnd len="med" type="triangle" w="med"/>
          </a:ln>
        </p:spPr>
      </p:sp>
      <p:pic>
        <p:nvPicPr>
          <p:cNvPr id="271" name="" descr=""/>
          <p:cNvPicPr/>
          <p:nvPr/>
        </p:nvPicPr>
        <p:blipFill>
          <a:blip r:embed="rId14"/>
          <a:stretch>
            <a:fillRect/>
          </a:stretch>
        </p:blipFill>
        <p:spPr>
          <a:xfrm>
            <a:off x="4675320" y="6251400"/>
            <a:ext cx="615960" cy="628920"/>
          </a:xfrm>
          <a:prstGeom prst="rect">
            <a:avLst/>
          </a:prstGeom>
          <a:ln>
            <a:noFill/>
          </a:ln>
        </p:spPr>
      </p:pic>
      <p:sp>
        <p:nvSpPr>
          <p:cNvPr id="272" name="CustomShape 23"/>
          <p:cNvSpPr/>
          <p:nvPr/>
        </p:nvSpPr>
        <p:spPr>
          <a:xfrm>
            <a:off x="1843200" y="1415880"/>
            <a:ext cx="1942920" cy="349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lang="en-US" sz="1400">
                <a:latin typeface="Arial"/>
              </a:rPr>
              <a:t>Deferred at s</a:t>
            </a:r>
            <a:r>
              <a:rPr lang="en-US" sz="1400" baseline="-33000">
                <a:latin typeface="Arial"/>
              </a:rPr>
              <a:t>0</a:t>
            </a:r>
            <a:endParaRPr/>
          </a:p>
        </p:txBody>
      </p:sp>
      <p:sp>
        <p:nvSpPr>
          <p:cNvPr id="273" name="CustomShape 24"/>
          <p:cNvSpPr/>
          <p:nvPr/>
        </p:nvSpPr>
        <p:spPr>
          <a:xfrm>
            <a:off x="3786120" y="1409760"/>
            <a:ext cx="2103480" cy="290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lang="en-US" sz="1400">
                <a:latin typeface="Arial"/>
              </a:rPr>
              <a:t>Deferred on interaction</a:t>
            </a:r>
            <a:endParaRPr/>
          </a:p>
        </p:txBody>
      </p:sp>
      <p:sp>
        <p:nvSpPr>
          <p:cNvPr id="274" name="CustomShape 25"/>
          <p:cNvSpPr/>
          <p:nvPr/>
        </p:nvSpPr>
        <p:spPr>
          <a:xfrm>
            <a:off x="1692360" y="911160"/>
            <a:ext cx="4424400" cy="48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lang="en-US" sz="2600">
                <a:latin typeface="Arial"/>
              </a:rPr>
              <a:t>Deferred</a:t>
            </a:r>
            <a:endParaRPr/>
          </a:p>
        </p:txBody>
      </p:sp>
      <p:sp>
        <p:nvSpPr>
          <p:cNvPr id="275" name="Line 26"/>
          <p:cNvSpPr/>
          <p:nvPr/>
        </p:nvSpPr>
        <p:spPr>
          <a:xfrm>
            <a:off x="2001960" y="1800360"/>
            <a:ext cx="8609040" cy="144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</p:sp>
      <p:sp>
        <p:nvSpPr>
          <p:cNvPr id="276" name="CustomShape 27"/>
          <p:cNvSpPr/>
          <p:nvPr/>
        </p:nvSpPr>
        <p:spPr>
          <a:xfrm>
            <a:off x="2698920" y="-430200"/>
            <a:ext cx="5805360" cy="1525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lang="en-US" sz="3600">
                <a:solidFill>
                  <a:srgbClr val="000000"/>
                </a:solidFill>
                <a:latin typeface="Calibri"/>
              </a:rPr>
              <a:t>JavaScript != Deferred</a:t>
            </a:r>
            <a:endParaRPr/>
          </a:p>
        </p:txBody>
      </p:sp>
      <p:sp>
        <p:nvSpPr>
          <p:cNvPr id="277" name="CustomShape 28"/>
          <p:cNvSpPr/>
          <p:nvPr/>
        </p:nvSpPr>
        <p:spPr>
          <a:xfrm>
            <a:off x="11704680" y="6492960"/>
            <a:ext cx="488880" cy="36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/>
            <a:r>
              <a:rPr lang="en-US">
                <a:solidFill>
                  <a:srgbClr val="808080"/>
                </a:solidFill>
                <a:latin typeface="Arial"/>
              </a:rPr>
              <a:t>16</a:t>
            </a:r>
            <a:endParaRPr/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Classifier accuracy improved slightly when monitoring HTTP requests</a:t>
            </a:r>
            <a:endParaRPr/>
          </a:p>
        </p:txBody>
      </p:sp>
      <p:sp>
        <p:nvSpPr>
          <p:cNvPr id="279" name="CustomShape 2"/>
          <p:cNvSpPr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</p:sp>
      <p:pic>
        <p:nvPicPr>
          <p:cNvPr id="28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5040" y="2560680"/>
            <a:ext cx="11550600" cy="2560680"/>
          </a:xfrm>
          <a:prstGeom prst="rect">
            <a:avLst/>
          </a:prstGeom>
          <a:ln>
            <a:noFill/>
          </a:ln>
        </p:spPr>
      </p:pic>
      <p:sp>
        <p:nvSpPr>
          <p:cNvPr id="281" name="CustomShape 3"/>
          <p:cNvSpPr/>
          <p:nvPr/>
        </p:nvSpPr>
        <p:spPr>
          <a:xfrm>
            <a:off x="639720" y="5710320"/>
            <a:ext cx="10515600" cy="598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sp>
        <p:nvSpPr>
          <p:cNvPr id="282" name="CustomShape 4"/>
          <p:cNvSpPr/>
          <p:nvPr/>
        </p:nvSpPr>
        <p:spPr>
          <a:xfrm>
            <a:off x="11704680" y="6492960"/>
            <a:ext cx="488880" cy="36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/>
            <a:r>
              <a:rPr lang="en-US">
                <a:solidFill>
                  <a:srgbClr val="808080"/>
                </a:solidFill>
                <a:latin typeface="Arial"/>
              </a:rPr>
              <a:t>17</a:t>
            </a:r>
            <a:endParaRPr/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Performance metrics of a two-tiered crawling approach</a:t>
            </a:r>
            <a:endParaRPr/>
          </a:p>
        </p:txBody>
      </p:sp>
      <p:pic>
        <p:nvPicPr>
          <p:cNvPr id="28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378160" y="2103480"/>
            <a:ext cx="7132680" cy="4114800"/>
          </a:xfrm>
          <a:prstGeom prst="rect">
            <a:avLst/>
          </a:prstGeom>
          <a:ln>
            <a:noFill/>
          </a:ln>
        </p:spPr>
      </p:pic>
      <p:sp>
        <p:nvSpPr>
          <p:cNvPr id="285" name="CustomShape 2"/>
          <p:cNvSpPr/>
          <p:nvPr/>
        </p:nvSpPr>
        <p:spPr>
          <a:xfrm>
            <a:off x="11704680" y="6492960"/>
            <a:ext cx="488880" cy="36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/>
            <a:r>
              <a:rPr lang="en-US">
                <a:solidFill>
                  <a:srgbClr val="808080"/>
                </a:solidFill>
                <a:latin typeface="Arial"/>
              </a:rPr>
              <a:t>18</a:t>
            </a:r>
            <a:endParaRPr/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The classifier helps crawl deferred representations most efficiently</a:t>
            </a:r>
            <a:endParaRPr/>
          </a:p>
        </p:txBody>
      </p:sp>
      <p:pic>
        <p:nvPicPr>
          <p:cNvPr id="28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378160" y="2103480"/>
            <a:ext cx="7223040" cy="4205160"/>
          </a:xfrm>
          <a:prstGeom prst="rect">
            <a:avLst/>
          </a:prstGeom>
          <a:ln>
            <a:noFill/>
          </a:ln>
        </p:spPr>
      </p:pic>
      <p:sp>
        <p:nvSpPr>
          <p:cNvPr id="288" name="CustomShape 2"/>
          <p:cNvSpPr/>
          <p:nvPr/>
        </p:nvSpPr>
        <p:spPr>
          <a:xfrm>
            <a:off x="11704680" y="6492960"/>
            <a:ext cx="488880" cy="36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/>
            <a:r>
              <a:rPr lang="en-US">
                <a:solidFill>
                  <a:srgbClr val="808080"/>
                </a:solidFill>
                <a:latin typeface="Arial"/>
              </a:rPr>
              <a:t>19</a:t>
            </a:r>
            <a:endParaRPr/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</p:sp>
      <p:sp>
        <p:nvSpPr>
          <p:cNvPr id="131" name="TextShape 2"/>
          <p:cNvSpPr txBox="1"/>
          <p:nvPr/>
        </p:nvSpPr>
        <p:spPr>
          <a:xfrm>
            <a:off x="609480" y="272520"/>
            <a:ext cx="109713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A simpler time... </a:t>
            </a:r>
            <a:endParaRPr/>
          </a:p>
        </p:txBody>
      </p:sp>
      <p:pic>
        <p:nvPicPr>
          <p:cNvPr id="13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011320" y="1554120"/>
            <a:ext cx="4754520" cy="5121360"/>
          </a:xfrm>
          <a:prstGeom prst="rect">
            <a:avLst/>
          </a:prstGeom>
          <a:ln>
            <a:noFill/>
          </a:ln>
        </p:spPr>
      </p:pic>
      <p:pic>
        <p:nvPicPr>
          <p:cNvPr id="13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772400" y="4114800"/>
            <a:ext cx="4479840" cy="2773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672160" y="1168560"/>
            <a:ext cx="1460520" cy="2489040"/>
          </a:xfrm>
          <a:prstGeom prst="rect">
            <a:avLst/>
          </a:prstGeom>
          <a:ln>
            <a:noFill/>
          </a:ln>
        </p:spPr>
      </p:pic>
      <p:sp>
        <p:nvSpPr>
          <p:cNvPr id="290" name="CustomShape 1"/>
          <p:cNvSpPr/>
          <p:nvPr/>
        </p:nvSpPr>
        <p:spPr>
          <a:xfrm>
            <a:off x="0" y="6311880"/>
            <a:ext cx="12193560" cy="54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lang="en-US" sz="1600">
                <a:latin typeface="Arial"/>
              </a:rPr>
              <a:t>http://www.bloomberg.com/bw/articles/2014-06-16/open-plan-offices-for-people-who-hate-open-plan-offices</a:t>
            </a:r>
            <a:endParaRPr/>
          </a:p>
        </p:txBody>
      </p:sp>
      <p:sp>
        <p:nvSpPr>
          <p:cNvPr id="291" name="CustomShape 2"/>
          <p:cNvSpPr/>
          <p:nvPr/>
        </p:nvSpPr>
        <p:spPr>
          <a:xfrm>
            <a:off x="5854680" y="1297080"/>
            <a:ext cx="554040" cy="164880"/>
          </a:xfrm>
          <a:prstGeom prst="rect">
            <a:avLst/>
          </a:prstGeom>
          <a:noFill/>
          <a:ln w="18360">
            <a:solidFill>
              <a:srgbClr val="ff3333"/>
            </a:solidFill>
            <a:round/>
          </a:ln>
        </p:spPr>
      </p:sp>
      <p:sp>
        <p:nvSpPr>
          <p:cNvPr id="292" name="CustomShape 3"/>
          <p:cNvSpPr/>
          <p:nvPr/>
        </p:nvSpPr>
        <p:spPr>
          <a:xfrm>
            <a:off x="825480" y="1181160"/>
            <a:ext cx="5803920" cy="5094360"/>
          </a:xfrm>
          <a:prstGeom prst="rect">
            <a:avLst/>
          </a:prstGeom>
          <a:noFill/>
          <a:ln w="36720">
            <a:solidFill>
              <a:srgbClr val="ff3333"/>
            </a:solidFill>
            <a:custDash>
              <a:ds d="102000" sp="102000"/>
            </a:custDash>
            <a:round/>
          </a:ln>
        </p:spPr>
      </p:sp>
      <p:sp>
        <p:nvSpPr>
          <p:cNvPr id="293" name="CustomShape 4"/>
          <p:cNvSpPr/>
          <p:nvPr/>
        </p:nvSpPr>
        <p:spPr>
          <a:xfrm>
            <a:off x="111240" y="1843200"/>
            <a:ext cx="739800" cy="714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/>
            <a:r>
              <a:rPr lang="en-US" sz="3200">
                <a:latin typeface="Arial"/>
              </a:rPr>
              <a:t>s</a:t>
            </a:r>
            <a:r>
              <a:rPr lang="en-US" sz="3200" baseline="-33000">
                <a:latin typeface="Arial"/>
              </a:rPr>
              <a:t>0</a:t>
            </a:r>
            <a:endParaRPr/>
          </a:p>
        </p:txBody>
      </p:sp>
      <p:sp>
        <p:nvSpPr>
          <p:cNvPr id="294" name="CustomShape 5"/>
          <p:cNvSpPr/>
          <p:nvPr/>
        </p:nvSpPr>
        <p:spPr>
          <a:xfrm>
            <a:off x="111240" y="3419640"/>
            <a:ext cx="739800" cy="714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/>
            <a:r>
              <a:rPr lang="en-US" sz="3200">
                <a:latin typeface="Arial"/>
              </a:rPr>
              <a:t>s</a:t>
            </a:r>
            <a:r>
              <a:rPr lang="en-US" sz="3200" baseline="-33000">
                <a:latin typeface="Arial"/>
              </a:rPr>
              <a:t>1</a:t>
            </a:r>
            <a:endParaRPr/>
          </a:p>
        </p:txBody>
      </p:sp>
      <p:sp>
        <p:nvSpPr>
          <p:cNvPr id="295" name="CustomShape 6"/>
          <p:cNvSpPr/>
          <p:nvPr/>
        </p:nvSpPr>
        <p:spPr>
          <a:xfrm>
            <a:off x="111240" y="5280120"/>
            <a:ext cx="739800" cy="714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/>
            <a:r>
              <a:rPr lang="en-US" sz="3200">
                <a:latin typeface="Arial"/>
              </a:rPr>
              <a:t>s</a:t>
            </a:r>
            <a:r>
              <a:rPr lang="en-US" sz="3200" baseline="-33000">
                <a:latin typeface="Arial"/>
              </a:rPr>
              <a:t>2</a:t>
            </a:r>
            <a:endParaRPr/>
          </a:p>
        </p:txBody>
      </p:sp>
      <p:sp>
        <p:nvSpPr>
          <p:cNvPr id="296" name="CustomShape 7"/>
          <p:cNvSpPr/>
          <p:nvPr/>
        </p:nvSpPr>
        <p:spPr>
          <a:xfrm>
            <a:off x="6686640" y="1168560"/>
            <a:ext cx="5368680" cy="5094000"/>
          </a:xfrm>
          <a:prstGeom prst="rect">
            <a:avLst/>
          </a:prstGeom>
          <a:noFill/>
          <a:ln w="36720">
            <a:solidFill>
              <a:srgbClr val="333333"/>
            </a:solidFill>
            <a:custDash>
              <a:ds d="102000" sp="102000"/>
            </a:custDash>
            <a:round/>
          </a:ln>
        </p:spPr>
      </p:sp>
      <p:sp>
        <p:nvSpPr>
          <p:cNvPr id="297" name="CustomShape 8"/>
          <p:cNvSpPr/>
          <p:nvPr/>
        </p:nvSpPr>
        <p:spPr>
          <a:xfrm>
            <a:off x="11704680" y="6492960"/>
            <a:ext cx="488880" cy="36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/>
            <a:r>
              <a:rPr lang="en-US">
                <a:solidFill>
                  <a:srgbClr val="808080"/>
                </a:solidFill>
                <a:latin typeface="Arial"/>
              </a:rPr>
              <a:t>20</a:t>
            </a:r>
            <a:endParaRPr/>
          </a:p>
        </p:txBody>
      </p:sp>
      <p:sp>
        <p:nvSpPr>
          <p:cNvPr id="298" name="TextShape 9"/>
          <p:cNvSpPr txBox="1"/>
          <p:nvPr/>
        </p:nvSpPr>
        <p:spPr>
          <a:xfrm>
            <a:off x="182520" y="234720"/>
            <a:ext cx="11887200" cy="731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JavaScript interaction trees are only 2 deep</a:t>
            </a:r>
            <a:endParaRPr/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672160" y="1168560"/>
            <a:ext cx="1460520" cy="2489040"/>
          </a:xfrm>
          <a:prstGeom prst="rect">
            <a:avLst/>
          </a:prstGeom>
          <a:ln>
            <a:noFill/>
          </a:ln>
        </p:spPr>
      </p:pic>
      <p:sp>
        <p:nvSpPr>
          <p:cNvPr id="300" name="CustomShape 1"/>
          <p:cNvSpPr/>
          <p:nvPr/>
        </p:nvSpPr>
        <p:spPr>
          <a:xfrm>
            <a:off x="0" y="6311880"/>
            <a:ext cx="12193560" cy="54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lang="en-US" sz="1600">
                <a:latin typeface="Arial"/>
              </a:rPr>
              <a:t>http://www.bloomberg.com/bw/articles/2014-06-16/open-plan-offices-for-people-who-hate-open-plan-offices</a:t>
            </a:r>
            <a:endParaRPr/>
          </a:p>
        </p:txBody>
      </p:sp>
      <p:sp>
        <p:nvSpPr>
          <p:cNvPr id="301" name="Line 2"/>
          <p:cNvSpPr/>
          <p:nvPr/>
        </p:nvSpPr>
        <p:spPr>
          <a:xfrm flipH="1">
            <a:off x="4930920" y="1463760"/>
            <a:ext cx="1241280" cy="1990800"/>
          </a:xfrm>
          <a:prstGeom prst="line">
            <a:avLst/>
          </a:prstGeom>
          <a:ln w="18360">
            <a:solidFill>
              <a:srgbClr val="ff3333"/>
            </a:solidFill>
            <a:round/>
            <a:tailEnd len="med" type="triangle" w="med"/>
          </a:ln>
        </p:spPr>
      </p:sp>
      <p:pic>
        <p:nvPicPr>
          <p:cNvPr id="30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30600" y="3454560"/>
            <a:ext cx="2235240" cy="771480"/>
          </a:xfrm>
          <a:prstGeom prst="rect">
            <a:avLst/>
          </a:prstGeom>
          <a:ln>
            <a:noFill/>
          </a:ln>
        </p:spPr>
      </p:pic>
      <p:sp>
        <p:nvSpPr>
          <p:cNvPr id="303" name="CustomShape 3"/>
          <p:cNvSpPr/>
          <p:nvPr/>
        </p:nvSpPr>
        <p:spPr>
          <a:xfrm>
            <a:off x="5854680" y="1297080"/>
            <a:ext cx="554040" cy="164880"/>
          </a:xfrm>
          <a:prstGeom prst="rect">
            <a:avLst/>
          </a:prstGeom>
          <a:noFill/>
          <a:ln w="18360">
            <a:solidFill>
              <a:srgbClr val="ff3333"/>
            </a:solidFill>
            <a:round/>
          </a:ln>
        </p:spPr>
      </p:sp>
      <p:sp>
        <p:nvSpPr>
          <p:cNvPr id="304" name="CustomShape 4"/>
          <p:cNvSpPr/>
          <p:nvPr/>
        </p:nvSpPr>
        <p:spPr>
          <a:xfrm>
            <a:off x="2841480" y="3587760"/>
            <a:ext cx="1549440" cy="82440"/>
          </a:xfrm>
          <a:prstGeom prst="rect">
            <a:avLst/>
          </a:prstGeom>
          <a:noFill/>
          <a:ln w="18360">
            <a:solidFill>
              <a:srgbClr val="ff3333"/>
            </a:solidFill>
            <a:round/>
          </a:ln>
        </p:spPr>
      </p:sp>
      <p:sp>
        <p:nvSpPr>
          <p:cNvPr id="305" name="CustomShape 5"/>
          <p:cNvSpPr/>
          <p:nvPr/>
        </p:nvSpPr>
        <p:spPr>
          <a:xfrm>
            <a:off x="825480" y="1181160"/>
            <a:ext cx="5803920" cy="5094360"/>
          </a:xfrm>
          <a:prstGeom prst="rect">
            <a:avLst/>
          </a:prstGeom>
          <a:noFill/>
          <a:ln w="36720">
            <a:solidFill>
              <a:srgbClr val="ff3333"/>
            </a:solidFill>
            <a:custDash>
              <a:ds d="102000" sp="102000"/>
            </a:custDash>
            <a:round/>
          </a:ln>
        </p:spPr>
      </p:sp>
      <p:sp>
        <p:nvSpPr>
          <p:cNvPr id="306" name="CustomShape 6"/>
          <p:cNvSpPr/>
          <p:nvPr/>
        </p:nvSpPr>
        <p:spPr>
          <a:xfrm>
            <a:off x="111240" y="1843200"/>
            <a:ext cx="739800" cy="714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/>
            <a:r>
              <a:rPr lang="en-US" sz="3200">
                <a:latin typeface="Arial"/>
              </a:rPr>
              <a:t>s</a:t>
            </a:r>
            <a:r>
              <a:rPr lang="en-US" sz="3200" baseline="-33000">
                <a:latin typeface="Arial"/>
              </a:rPr>
              <a:t>0</a:t>
            </a:r>
            <a:endParaRPr/>
          </a:p>
        </p:txBody>
      </p:sp>
      <p:sp>
        <p:nvSpPr>
          <p:cNvPr id="307" name="CustomShape 7"/>
          <p:cNvSpPr/>
          <p:nvPr/>
        </p:nvSpPr>
        <p:spPr>
          <a:xfrm>
            <a:off x="111240" y="3419640"/>
            <a:ext cx="739800" cy="714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/>
            <a:r>
              <a:rPr lang="en-US" sz="3200">
                <a:latin typeface="Arial"/>
              </a:rPr>
              <a:t>s</a:t>
            </a:r>
            <a:r>
              <a:rPr lang="en-US" sz="3200" baseline="-33000">
                <a:latin typeface="Arial"/>
              </a:rPr>
              <a:t>1</a:t>
            </a:r>
            <a:endParaRPr/>
          </a:p>
        </p:txBody>
      </p:sp>
      <p:sp>
        <p:nvSpPr>
          <p:cNvPr id="308" name="CustomShape 8"/>
          <p:cNvSpPr/>
          <p:nvPr/>
        </p:nvSpPr>
        <p:spPr>
          <a:xfrm>
            <a:off x="111240" y="5280120"/>
            <a:ext cx="739800" cy="714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/>
            <a:r>
              <a:rPr lang="en-US" sz="3200">
                <a:latin typeface="Arial"/>
              </a:rPr>
              <a:t>s</a:t>
            </a:r>
            <a:r>
              <a:rPr lang="en-US" sz="3200" baseline="-33000">
                <a:latin typeface="Arial"/>
              </a:rPr>
              <a:t>2</a:t>
            </a:r>
            <a:endParaRPr/>
          </a:p>
        </p:txBody>
      </p:sp>
      <p:pic>
        <p:nvPicPr>
          <p:cNvPr id="30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101680" y="2114640"/>
            <a:ext cx="1438560" cy="426960"/>
          </a:xfrm>
          <a:prstGeom prst="rect">
            <a:avLst/>
          </a:prstGeom>
          <a:ln>
            <a:noFill/>
          </a:ln>
        </p:spPr>
      </p:pic>
      <p:pic>
        <p:nvPicPr>
          <p:cNvPr id="310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3538440" y="2124000"/>
            <a:ext cx="630360" cy="501840"/>
          </a:xfrm>
          <a:prstGeom prst="rect">
            <a:avLst/>
          </a:prstGeom>
          <a:ln>
            <a:noFill/>
          </a:ln>
        </p:spPr>
      </p:pic>
      <p:sp>
        <p:nvSpPr>
          <p:cNvPr id="311" name="CustomShape 9"/>
          <p:cNvSpPr/>
          <p:nvPr/>
        </p:nvSpPr>
        <p:spPr>
          <a:xfrm rot="18060000">
            <a:off x="4690800" y="2314080"/>
            <a:ext cx="1326960" cy="298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/>
            <a:r>
              <a:rPr lang="en-US" sz="1200">
                <a:latin typeface="Arial"/>
              </a:rPr>
              <a:t>mouseOver</a:t>
            </a:r>
            <a:endParaRPr/>
          </a:p>
        </p:txBody>
      </p:sp>
      <p:sp>
        <p:nvSpPr>
          <p:cNvPr id="312" name="Line 10"/>
          <p:cNvSpPr/>
          <p:nvPr/>
        </p:nvSpPr>
        <p:spPr>
          <a:xfrm flipH="1">
            <a:off x="4300200" y="2459160"/>
            <a:ext cx="592200" cy="1440"/>
          </a:xfrm>
          <a:prstGeom prst="line">
            <a:avLst/>
          </a:prstGeom>
          <a:ln w="936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313" name="Line 11"/>
          <p:cNvSpPr/>
          <p:nvPr/>
        </p:nvSpPr>
        <p:spPr>
          <a:xfrm flipH="1">
            <a:off x="3305160" y="2708280"/>
            <a:ext cx="38160" cy="663480"/>
          </a:xfrm>
          <a:prstGeom prst="line">
            <a:avLst/>
          </a:prstGeom>
          <a:ln w="936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314" name="CustomShape 12"/>
          <p:cNvSpPr/>
          <p:nvPr/>
        </p:nvSpPr>
        <p:spPr>
          <a:xfrm>
            <a:off x="6686640" y="1168560"/>
            <a:ext cx="5368680" cy="5094000"/>
          </a:xfrm>
          <a:prstGeom prst="rect">
            <a:avLst/>
          </a:prstGeom>
          <a:noFill/>
          <a:ln w="36720">
            <a:solidFill>
              <a:srgbClr val="333333"/>
            </a:solidFill>
            <a:custDash>
              <a:ds d="102000" sp="102000"/>
            </a:custDash>
            <a:round/>
          </a:ln>
        </p:spPr>
      </p:sp>
      <p:sp>
        <p:nvSpPr>
          <p:cNvPr id="315" name="CustomShape 13"/>
          <p:cNvSpPr/>
          <p:nvPr/>
        </p:nvSpPr>
        <p:spPr>
          <a:xfrm>
            <a:off x="11704680" y="6492960"/>
            <a:ext cx="488880" cy="36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/>
            <a:r>
              <a:rPr lang="en-US">
                <a:solidFill>
                  <a:srgbClr val="808080"/>
                </a:solidFill>
                <a:latin typeface="Arial"/>
              </a:rPr>
              <a:t>21</a:t>
            </a:r>
            <a:endParaRPr/>
          </a:p>
        </p:txBody>
      </p:sp>
      <p:sp>
        <p:nvSpPr>
          <p:cNvPr id="316" name="TextShape 14"/>
          <p:cNvSpPr txBox="1"/>
          <p:nvPr/>
        </p:nvSpPr>
        <p:spPr>
          <a:xfrm>
            <a:off x="182520" y="234720"/>
            <a:ext cx="11887200" cy="731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JavaScript interaction trees are only 2 deep</a:t>
            </a:r>
            <a:endParaRPr/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672160" y="1168560"/>
            <a:ext cx="1460520" cy="2489040"/>
          </a:xfrm>
          <a:prstGeom prst="rect">
            <a:avLst/>
          </a:prstGeom>
          <a:ln>
            <a:noFill/>
          </a:ln>
        </p:spPr>
      </p:pic>
      <p:pic>
        <p:nvPicPr>
          <p:cNvPr id="31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398680" y="5172120"/>
            <a:ext cx="2235240" cy="771480"/>
          </a:xfrm>
          <a:prstGeom prst="rect">
            <a:avLst/>
          </a:prstGeom>
          <a:ln>
            <a:noFill/>
          </a:ln>
        </p:spPr>
      </p:pic>
      <p:sp>
        <p:nvSpPr>
          <p:cNvPr id="319" name="CustomShape 1"/>
          <p:cNvSpPr/>
          <p:nvPr/>
        </p:nvSpPr>
        <p:spPr>
          <a:xfrm>
            <a:off x="0" y="6311880"/>
            <a:ext cx="12193560" cy="54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lang="en-US" sz="1600">
                <a:latin typeface="Arial"/>
              </a:rPr>
              <a:t>http://www.bloomberg.com/bw/articles/2014-06-16/open-plan-offices-for-people-who-hate-open-plan-offices</a:t>
            </a:r>
            <a:endParaRPr/>
          </a:p>
        </p:txBody>
      </p:sp>
      <p:sp>
        <p:nvSpPr>
          <p:cNvPr id="320" name="Line 2"/>
          <p:cNvSpPr/>
          <p:nvPr/>
        </p:nvSpPr>
        <p:spPr>
          <a:xfrm flipH="1">
            <a:off x="4930920" y="1463760"/>
            <a:ext cx="1241280" cy="1990800"/>
          </a:xfrm>
          <a:prstGeom prst="line">
            <a:avLst/>
          </a:prstGeom>
          <a:ln w="18360">
            <a:solidFill>
              <a:srgbClr val="ff3333"/>
            </a:solidFill>
            <a:round/>
            <a:tailEnd len="med" type="triangle" w="med"/>
          </a:ln>
        </p:spPr>
      </p:sp>
      <p:pic>
        <p:nvPicPr>
          <p:cNvPr id="32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30600" y="3454560"/>
            <a:ext cx="2235240" cy="771480"/>
          </a:xfrm>
          <a:prstGeom prst="rect">
            <a:avLst/>
          </a:prstGeom>
          <a:ln>
            <a:noFill/>
          </a:ln>
        </p:spPr>
      </p:pic>
      <p:sp>
        <p:nvSpPr>
          <p:cNvPr id="322" name="CustomShape 3"/>
          <p:cNvSpPr/>
          <p:nvPr/>
        </p:nvSpPr>
        <p:spPr>
          <a:xfrm>
            <a:off x="5854680" y="1297080"/>
            <a:ext cx="554040" cy="164880"/>
          </a:xfrm>
          <a:prstGeom prst="rect">
            <a:avLst/>
          </a:prstGeom>
          <a:noFill/>
          <a:ln w="18360">
            <a:solidFill>
              <a:srgbClr val="ff3333"/>
            </a:solidFill>
            <a:round/>
          </a:ln>
        </p:spPr>
      </p:sp>
      <p:sp>
        <p:nvSpPr>
          <p:cNvPr id="323" name="CustomShape 4"/>
          <p:cNvSpPr/>
          <p:nvPr/>
        </p:nvSpPr>
        <p:spPr>
          <a:xfrm>
            <a:off x="2841480" y="3587760"/>
            <a:ext cx="1549440" cy="82440"/>
          </a:xfrm>
          <a:prstGeom prst="rect">
            <a:avLst/>
          </a:prstGeom>
          <a:noFill/>
          <a:ln w="18360">
            <a:solidFill>
              <a:srgbClr val="ff3333"/>
            </a:solidFill>
            <a:round/>
          </a:ln>
        </p:spPr>
      </p:sp>
      <p:pic>
        <p:nvPicPr>
          <p:cNvPr id="324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960480" y="5095800"/>
            <a:ext cx="2235240" cy="846360"/>
          </a:xfrm>
          <a:prstGeom prst="rect">
            <a:avLst/>
          </a:prstGeom>
          <a:ln>
            <a:noFill/>
          </a:ln>
        </p:spPr>
      </p:pic>
      <p:sp>
        <p:nvSpPr>
          <p:cNvPr id="325" name="Line 5"/>
          <p:cNvSpPr/>
          <p:nvPr/>
        </p:nvSpPr>
        <p:spPr>
          <a:xfrm flipH="1">
            <a:off x="2165400" y="3670200"/>
            <a:ext cx="1131840" cy="1425600"/>
          </a:xfrm>
          <a:prstGeom prst="line">
            <a:avLst/>
          </a:prstGeom>
          <a:ln w="18360">
            <a:solidFill>
              <a:srgbClr val="ff3333"/>
            </a:solidFill>
            <a:round/>
            <a:tailEnd len="med" type="triangle" w="med"/>
          </a:ln>
        </p:spPr>
      </p:sp>
      <p:sp>
        <p:nvSpPr>
          <p:cNvPr id="326" name="Line 6"/>
          <p:cNvSpPr/>
          <p:nvPr/>
        </p:nvSpPr>
        <p:spPr>
          <a:xfrm>
            <a:off x="3289320" y="3666960"/>
            <a:ext cx="436680" cy="1446480"/>
          </a:xfrm>
          <a:prstGeom prst="line">
            <a:avLst/>
          </a:prstGeom>
          <a:ln w="18360">
            <a:solidFill>
              <a:srgbClr val="ff3333"/>
            </a:solidFill>
            <a:round/>
            <a:tailEnd len="med" type="triangle" w="med"/>
          </a:ln>
        </p:spPr>
      </p:sp>
      <p:sp>
        <p:nvSpPr>
          <p:cNvPr id="327" name="Line 7"/>
          <p:cNvSpPr/>
          <p:nvPr/>
        </p:nvSpPr>
        <p:spPr>
          <a:xfrm>
            <a:off x="3319560" y="3662280"/>
            <a:ext cx="1181160" cy="1451160"/>
          </a:xfrm>
          <a:prstGeom prst="line">
            <a:avLst/>
          </a:prstGeom>
          <a:ln w="18360">
            <a:solidFill>
              <a:srgbClr val="ff3333"/>
            </a:solidFill>
            <a:round/>
            <a:tailEnd len="med" type="triangle" w="med"/>
          </a:ln>
        </p:spPr>
      </p:sp>
      <p:pic>
        <p:nvPicPr>
          <p:cNvPr id="328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4146480" y="5113440"/>
            <a:ext cx="2235240" cy="846000"/>
          </a:xfrm>
          <a:prstGeom prst="rect">
            <a:avLst/>
          </a:prstGeom>
          <a:ln>
            <a:noFill/>
          </a:ln>
        </p:spPr>
      </p:pic>
      <p:sp>
        <p:nvSpPr>
          <p:cNvPr id="329" name="CustomShape 8"/>
          <p:cNvSpPr/>
          <p:nvPr/>
        </p:nvSpPr>
        <p:spPr>
          <a:xfrm>
            <a:off x="825480" y="1181160"/>
            <a:ext cx="5803920" cy="5094360"/>
          </a:xfrm>
          <a:prstGeom prst="rect">
            <a:avLst/>
          </a:prstGeom>
          <a:noFill/>
          <a:ln w="36720">
            <a:solidFill>
              <a:srgbClr val="ff3333"/>
            </a:solidFill>
            <a:custDash>
              <a:ds d="102000" sp="102000"/>
            </a:custDash>
            <a:round/>
          </a:ln>
        </p:spPr>
      </p:sp>
      <p:sp>
        <p:nvSpPr>
          <p:cNvPr id="330" name="CustomShape 9"/>
          <p:cNvSpPr/>
          <p:nvPr/>
        </p:nvSpPr>
        <p:spPr>
          <a:xfrm>
            <a:off x="111240" y="1843200"/>
            <a:ext cx="739800" cy="714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/>
            <a:r>
              <a:rPr lang="en-US" sz="3200">
                <a:latin typeface="Arial"/>
              </a:rPr>
              <a:t>s</a:t>
            </a:r>
            <a:r>
              <a:rPr lang="en-US" sz="3200" baseline="-33000">
                <a:latin typeface="Arial"/>
              </a:rPr>
              <a:t>0</a:t>
            </a:r>
            <a:endParaRPr/>
          </a:p>
        </p:txBody>
      </p:sp>
      <p:sp>
        <p:nvSpPr>
          <p:cNvPr id="331" name="CustomShape 10"/>
          <p:cNvSpPr/>
          <p:nvPr/>
        </p:nvSpPr>
        <p:spPr>
          <a:xfrm>
            <a:off x="111240" y="3419640"/>
            <a:ext cx="739800" cy="714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/>
            <a:r>
              <a:rPr lang="en-US" sz="3200">
                <a:latin typeface="Arial"/>
              </a:rPr>
              <a:t>s</a:t>
            </a:r>
            <a:r>
              <a:rPr lang="en-US" sz="3200" baseline="-33000">
                <a:latin typeface="Arial"/>
              </a:rPr>
              <a:t>1</a:t>
            </a:r>
            <a:endParaRPr/>
          </a:p>
        </p:txBody>
      </p:sp>
      <p:sp>
        <p:nvSpPr>
          <p:cNvPr id="332" name="CustomShape 11"/>
          <p:cNvSpPr/>
          <p:nvPr/>
        </p:nvSpPr>
        <p:spPr>
          <a:xfrm>
            <a:off x="111240" y="5280120"/>
            <a:ext cx="739800" cy="714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/>
            <a:r>
              <a:rPr lang="en-US" sz="3200">
                <a:latin typeface="Arial"/>
              </a:rPr>
              <a:t>s</a:t>
            </a:r>
            <a:r>
              <a:rPr lang="en-US" sz="3200" baseline="-33000">
                <a:latin typeface="Arial"/>
              </a:rPr>
              <a:t>2</a:t>
            </a:r>
            <a:endParaRPr/>
          </a:p>
        </p:txBody>
      </p:sp>
      <p:pic>
        <p:nvPicPr>
          <p:cNvPr id="333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2101680" y="2114640"/>
            <a:ext cx="1438560" cy="426960"/>
          </a:xfrm>
          <a:prstGeom prst="rect">
            <a:avLst/>
          </a:prstGeom>
          <a:ln>
            <a:noFill/>
          </a:ln>
        </p:spPr>
      </p:pic>
      <p:pic>
        <p:nvPicPr>
          <p:cNvPr id="334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3538440" y="2124000"/>
            <a:ext cx="630360" cy="501840"/>
          </a:xfrm>
          <a:prstGeom prst="rect">
            <a:avLst/>
          </a:prstGeom>
          <a:ln>
            <a:noFill/>
          </a:ln>
        </p:spPr>
      </p:pic>
      <p:sp>
        <p:nvSpPr>
          <p:cNvPr id="335" name="CustomShape 12"/>
          <p:cNvSpPr/>
          <p:nvPr/>
        </p:nvSpPr>
        <p:spPr>
          <a:xfrm rot="18060000">
            <a:off x="4690800" y="2314080"/>
            <a:ext cx="1326960" cy="298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/>
            <a:r>
              <a:rPr lang="en-US" sz="1200">
                <a:latin typeface="Arial"/>
              </a:rPr>
              <a:t>mouseOver</a:t>
            </a:r>
            <a:endParaRPr/>
          </a:p>
        </p:txBody>
      </p:sp>
      <p:pic>
        <p:nvPicPr>
          <p:cNvPr id="336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1239840" y="3943440"/>
            <a:ext cx="774720" cy="257040"/>
          </a:xfrm>
          <a:prstGeom prst="rect">
            <a:avLst/>
          </a:prstGeom>
          <a:ln>
            <a:noFill/>
          </a:ln>
        </p:spPr>
      </p:pic>
      <p:pic>
        <p:nvPicPr>
          <p:cNvPr id="337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1327320" y="4118040"/>
            <a:ext cx="630000" cy="501480"/>
          </a:xfrm>
          <a:prstGeom prst="rect">
            <a:avLst/>
          </a:prstGeom>
          <a:ln>
            <a:noFill/>
          </a:ln>
        </p:spPr>
      </p:pic>
      <p:sp>
        <p:nvSpPr>
          <p:cNvPr id="338" name="Line 13"/>
          <p:cNvSpPr/>
          <p:nvPr/>
        </p:nvSpPr>
        <p:spPr>
          <a:xfrm flipH="1">
            <a:off x="4300200" y="2459160"/>
            <a:ext cx="592200" cy="1440"/>
          </a:xfrm>
          <a:prstGeom prst="line">
            <a:avLst/>
          </a:prstGeom>
          <a:ln w="936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339" name="Line 14"/>
          <p:cNvSpPr/>
          <p:nvPr/>
        </p:nvSpPr>
        <p:spPr>
          <a:xfrm flipH="1">
            <a:off x="3305160" y="2708280"/>
            <a:ext cx="38160" cy="663480"/>
          </a:xfrm>
          <a:prstGeom prst="line">
            <a:avLst/>
          </a:prstGeom>
          <a:ln w="936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340" name="Line 15"/>
          <p:cNvSpPr/>
          <p:nvPr/>
        </p:nvSpPr>
        <p:spPr>
          <a:xfrm flipH="1">
            <a:off x="2075040" y="4282920"/>
            <a:ext cx="591840" cy="1800"/>
          </a:xfrm>
          <a:prstGeom prst="line">
            <a:avLst/>
          </a:prstGeom>
          <a:ln w="936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341" name="Line 16"/>
          <p:cNvSpPr/>
          <p:nvPr/>
        </p:nvSpPr>
        <p:spPr>
          <a:xfrm>
            <a:off x="1671480" y="4614840"/>
            <a:ext cx="1800" cy="414360"/>
          </a:xfrm>
          <a:prstGeom prst="line">
            <a:avLst/>
          </a:prstGeom>
          <a:ln w="936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342" name="CustomShape 17"/>
          <p:cNvSpPr/>
          <p:nvPr/>
        </p:nvSpPr>
        <p:spPr>
          <a:xfrm rot="18420000">
            <a:off x="2127240" y="4377960"/>
            <a:ext cx="1357560" cy="290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/>
            <a:r>
              <a:rPr lang="en-US" sz="1200">
                <a:latin typeface="Arial"/>
              </a:rPr>
              <a:t>mouseOver</a:t>
            </a:r>
            <a:endParaRPr/>
          </a:p>
        </p:txBody>
      </p:sp>
      <p:sp>
        <p:nvSpPr>
          <p:cNvPr id="343" name="CustomShape 18"/>
          <p:cNvSpPr/>
          <p:nvPr/>
        </p:nvSpPr>
        <p:spPr>
          <a:xfrm>
            <a:off x="6686640" y="1168560"/>
            <a:ext cx="5368680" cy="5094000"/>
          </a:xfrm>
          <a:prstGeom prst="rect">
            <a:avLst/>
          </a:prstGeom>
          <a:noFill/>
          <a:ln w="36720">
            <a:solidFill>
              <a:srgbClr val="333333"/>
            </a:solidFill>
            <a:custDash>
              <a:ds d="102000" sp="102000"/>
            </a:custDash>
            <a:round/>
          </a:ln>
        </p:spPr>
      </p:sp>
      <p:sp>
        <p:nvSpPr>
          <p:cNvPr id="344" name="CustomShape 19"/>
          <p:cNvSpPr/>
          <p:nvPr/>
        </p:nvSpPr>
        <p:spPr>
          <a:xfrm>
            <a:off x="11704680" y="6492960"/>
            <a:ext cx="488880" cy="36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/>
            <a:r>
              <a:rPr lang="en-US">
                <a:solidFill>
                  <a:srgbClr val="808080"/>
                </a:solidFill>
                <a:latin typeface="Arial"/>
              </a:rPr>
              <a:t>22</a:t>
            </a:r>
            <a:endParaRPr/>
          </a:p>
        </p:txBody>
      </p:sp>
      <p:sp>
        <p:nvSpPr>
          <p:cNvPr id="345" name="TextShape 20"/>
          <p:cNvSpPr txBox="1"/>
          <p:nvPr/>
        </p:nvSpPr>
        <p:spPr>
          <a:xfrm>
            <a:off x="182520" y="234720"/>
            <a:ext cx="11887200" cy="731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JavaScript interaction trees are only 2 deep</a:t>
            </a:r>
            <a:endParaRPr/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672160" y="1168560"/>
            <a:ext cx="1460520" cy="2489040"/>
          </a:xfrm>
          <a:prstGeom prst="rect">
            <a:avLst/>
          </a:prstGeom>
          <a:ln>
            <a:noFill/>
          </a:ln>
        </p:spPr>
      </p:pic>
      <p:pic>
        <p:nvPicPr>
          <p:cNvPr id="34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398680" y="5172120"/>
            <a:ext cx="2235240" cy="771480"/>
          </a:xfrm>
          <a:prstGeom prst="rect">
            <a:avLst/>
          </a:prstGeom>
          <a:ln>
            <a:noFill/>
          </a:ln>
        </p:spPr>
      </p:pic>
      <p:sp>
        <p:nvSpPr>
          <p:cNvPr id="348" name="CustomShape 1"/>
          <p:cNvSpPr/>
          <p:nvPr/>
        </p:nvSpPr>
        <p:spPr>
          <a:xfrm>
            <a:off x="0" y="6311880"/>
            <a:ext cx="12193560" cy="54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lang="en-US" sz="1600">
                <a:latin typeface="Arial"/>
              </a:rPr>
              <a:t>http://www.bloomberg.com/bw/articles/2014-06-16/open-plan-offices-for-people-who-hate-open-plan-offices</a:t>
            </a:r>
            <a:endParaRPr/>
          </a:p>
        </p:txBody>
      </p:sp>
      <p:sp>
        <p:nvSpPr>
          <p:cNvPr id="349" name="Line 2"/>
          <p:cNvSpPr/>
          <p:nvPr/>
        </p:nvSpPr>
        <p:spPr>
          <a:xfrm flipH="1">
            <a:off x="4930920" y="1463760"/>
            <a:ext cx="1241280" cy="1990800"/>
          </a:xfrm>
          <a:prstGeom prst="line">
            <a:avLst/>
          </a:prstGeom>
          <a:ln w="18360">
            <a:solidFill>
              <a:srgbClr val="ff3333"/>
            </a:solidFill>
            <a:round/>
            <a:tailEnd len="med" type="triangle" w="med"/>
          </a:ln>
        </p:spPr>
      </p:sp>
      <p:pic>
        <p:nvPicPr>
          <p:cNvPr id="35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30600" y="3454560"/>
            <a:ext cx="2235240" cy="771480"/>
          </a:xfrm>
          <a:prstGeom prst="rect">
            <a:avLst/>
          </a:prstGeom>
          <a:ln>
            <a:noFill/>
          </a:ln>
        </p:spPr>
      </p:pic>
      <p:sp>
        <p:nvSpPr>
          <p:cNvPr id="351" name="CustomShape 3"/>
          <p:cNvSpPr/>
          <p:nvPr/>
        </p:nvSpPr>
        <p:spPr>
          <a:xfrm>
            <a:off x="5854680" y="1297080"/>
            <a:ext cx="554040" cy="164880"/>
          </a:xfrm>
          <a:prstGeom prst="rect">
            <a:avLst/>
          </a:prstGeom>
          <a:noFill/>
          <a:ln w="18360">
            <a:solidFill>
              <a:srgbClr val="ff3333"/>
            </a:solidFill>
            <a:round/>
          </a:ln>
        </p:spPr>
      </p:sp>
      <p:sp>
        <p:nvSpPr>
          <p:cNvPr id="352" name="CustomShape 4"/>
          <p:cNvSpPr/>
          <p:nvPr/>
        </p:nvSpPr>
        <p:spPr>
          <a:xfrm>
            <a:off x="2841480" y="3587760"/>
            <a:ext cx="1549440" cy="82440"/>
          </a:xfrm>
          <a:prstGeom prst="rect">
            <a:avLst/>
          </a:prstGeom>
          <a:noFill/>
          <a:ln w="18360">
            <a:solidFill>
              <a:srgbClr val="ff3333"/>
            </a:solidFill>
            <a:round/>
          </a:ln>
        </p:spPr>
      </p:sp>
      <p:pic>
        <p:nvPicPr>
          <p:cNvPr id="353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960480" y="5095800"/>
            <a:ext cx="2235240" cy="846360"/>
          </a:xfrm>
          <a:prstGeom prst="rect">
            <a:avLst/>
          </a:prstGeom>
          <a:ln>
            <a:noFill/>
          </a:ln>
        </p:spPr>
      </p:pic>
      <p:sp>
        <p:nvSpPr>
          <p:cNvPr id="354" name="Line 5"/>
          <p:cNvSpPr/>
          <p:nvPr/>
        </p:nvSpPr>
        <p:spPr>
          <a:xfrm flipH="1">
            <a:off x="2165400" y="3670200"/>
            <a:ext cx="1131840" cy="1425600"/>
          </a:xfrm>
          <a:prstGeom prst="line">
            <a:avLst/>
          </a:prstGeom>
          <a:ln w="18360">
            <a:solidFill>
              <a:srgbClr val="ff3333"/>
            </a:solidFill>
            <a:round/>
            <a:tailEnd len="med" type="triangle" w="med"/>
          </a:ln>
        </p:spPr>
      </p:sp>
      <p:sp>
        <p:nvSpPr>
          <p:cNvPr id="355" name="Line 6"/>
          <p:cNvSpPr/>
          <p:nvPr/>
        </p:nvSpPr>
        <p:spPr>
          <a:xfrm>
            <a:off x="3289320" y="3666960"/>
            <a:ext cx="436680" cy="1446480"/>
          </a:xfrm>
          <a:prstGeom prst="line">
            <a:avLst/>
          </a:prstGeom>
          <a:ln w="18360">
            <a:solidFill>
              <a:srgbClr val="ff3333"/>
            </a:solidFill>
            <a:round/>
            <a:tailEnd len="med" type="triangle" w="med"/>
          </a:ln>
        </p:spPr>
      </p:sp>
      <p:sp>
        <p:nvSpPr>
          <p:cNvPr id="356" name="Line 7"/>
          <p:cNvSpPr/>
          <p:nvPr/>
        </p:nvSpPr>
        <p:spPr>
          <a:xfrm>
            <a:off x="3319560" y="3662280"/>
            <a:ext cx="1181160" cy="1451160"/>
          </a:xfrm>
          <a:prstGeom prst="line">
            <a:avLst/>
          </a:prstGeom>
          <a:ln w="18360">
            <a:solidFill>
              <a:srgbClr val="ff3333"/>
            </a:solidFill>
            <a:round/>
            <a:tailEnd len="med" type="triangle" w="med"/>
          </a:ln>
        </p:spPr>
      </p:sp>
      <p:pic>
        <p:nvPicPr>
          <p:cNvPr id="357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4146480" y="5113440"/>
            <a:ext cx="2235240" cy="846000"/>
          </a:xfrm>
          <a:prstGeom prst="rect">
            <a:avLst/>
          </a:prstGeom>
          <a:ln>
            <a:noFill/>
          </a:ln>
        </p:spPr>
      </p:pic>
      <p:sp>
        <p:nvSpPr>
          <p:cNvPr id="358" name="CustomShape 8"/>
          <p:cNvSpPr/>
          <p:nvPr/>
        </p:nvSpPr>
        <p:spPr>
          <a:xfrm>
            <a:off x="825480" y="1181160"/>
            <a:ext cx="5803920" cy="5094360"/>
          </a:xfrm>
          <a:prstGeom prst="rect">
            <a:avLst/>
          </a:prstGeom>
          <a:noFill/>
          <a:ln w="36720">
            <a:solidFill>
              <a:srgbClr val="ff3333"/>
            </a:solidFill>
            <a:custDash>
              <a:ds d="102000" sp="102000"/>
            </a:custDash>
            <a:round/>
          </a:ln>
        </p:spPr>
      </p:sp>
      <p:sp>
        <p:nvSpPr>
          <p:cNvPr id="359" name="CustomShape 9"/>
          <p:cNvSpPr/>
          <p:nvPr/>
        </p:nvSpPr>
        <p:spPr>
          <a:xfrm>
            <a:off x="111240" y="1843200"/>
            <a:ext cx="739800" cy="714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/>
            <a:r>
              <a:rPr lang="en-US" sz="3200">
                <a:latin typeface="Arial"/>
              </a:rPr>
              <a:t>s</a:t>
            </a:r>
            <a:r>
              <a:rPr lang="en-US" sz="3200" baseline="-33000">
                <a:latin typeface="Arial"/>
              </a:rPr>
              <a:t>0</a:t>
            </a:r>
            <a:endParaRPr/>
          </a:p>
        </p:txBody>
      </p:sp>
      <p:sp>
        <p:nvSpPr>
          <p:cNvPr id="360" name="CustomShape 10"/>
          <p:cNvSpPr/>
          <p:nvPr/>
        </p:nvSpPr>
        <p:spPr>
          <a:xfrm>
            <a:off x="111240" y="3419640"/>
            <a:ext cx="739800" cy="714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/>
            <a:r>
              <a:rPr lang="en-US" sz="3200">
                <a:latin typeface="Arial"/>
              </a:rPr>
              <a:t>s</a:t>
            </a:r>
            <a:r>
              <a:rPr lang="en-US" sz="3200" baseline="-33000">
                <a:latin typeface="Arial"/>
              </a:rPr>
              <a:t>1</a:t>
            </a:r>
            <a:endParaRPr/>
          </a:p>
        </p:txBody>
      </p:sp>
      <p:sp>
        <p:nvSpPr>
          <p:cNvPr id="361" name="CustomShape 11"/>
          <p:cNvSpPr/>
          <p:nvPr/>
        </p:nvSpPr>
        <p:spPr>
          <a:xfrm>
            <a:off x="111240" y="5280120"/>
            <a:ext cx="739800" cy="714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/>
            <a:r>
              <a:rPr lang="en-US" sz="3200">
                <a:latin typeface="Arial"/>
              </a:rPr>
              <a:t>s</a:t>
            </a:r>
            <a:r>
              <a:rPr lang="en-US" sz="3200" baseline="-33000">
                <a:latin typeface="Arial"/>
              </a:rPr>
              <a:t>2</a:t>
            </a:r>
            <a:endParaRPr/>
          </a:p>
        </p:txBody>
      </p:sp>
      <p:pic>
        <p:nvPicPr>
          <p:cNvPr id="362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2101680" y="2114640"/>
            <a:ext cx="1438560" cy="426960"/>
          </a:xfrm>
          <a:prstGeom prst="rect">
            <a:avLst/>
          </a:prstGeom>
          <a:ln>
            <a:noFill/>
          </a:ln>
        </p:spPr>
      </p:pic>
      <p:pic>
        <p:nvPicPr>
          <p:cNvPr id="363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3538440" y="2124000"/>
            <a:ext cx="630360" cy="501840"/>
          </a:xfrm>
          <a:prstGeom prst="rect">
            <a:avLst/>
          </a:prstGeom>
          <a:ln>
            <a:noFill/>
          </a:ln>
        </p:spPr>
      </p:pic>
      <p:sp>
        <p:nvSpPr>
          <p:cNvPr id="364" name="CustomShape 12"/>
          <p:cNvSpPr/>
          <p:nvPr/>
        </p:nvSpPr>
        <p:spPr>
          <a:xfrm rot="18060000">
            <a:off x="4690800" y="2314080"/>
            <a:ext cx="1326960" cy="298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/>
            <a:r>
              <a:rPr lang="en-US" sz="1200">
                <a:latin typeface="Arial"/>
              </a:rPr>
              <a:t>mouseOver</a:t>
            </a:r>
            <a:endParaRPr/>
          </a:p>
        </p:txBody>
      </p:sp>
      <p:pic>
        <p:nvPicPr>
          <p:cNvPr id="365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1239840" y="3943440"/>
            <a:ext cx="774720" cy="257040"/>
          </a:xfrm>
          <a:prstGeom prst="rect">
            <a:avLst/>
          </a:prstGeom>
          <a:ln>
            <a:noFill/>
          </a:ln>
        </p:spPr>
      </p:pic>
      <p:pic>
        <p:nvPicPr>
          <p:cNvPr id="366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1327320" y="4118040"/>
            <a:ext cx="630000" cy="501480"/>
          </a:xfrm>
          <a:prstGeom prst="rect">
            <a:avLst/>
          </a:prstGeom>
          <a:ln>
            <a:noFill/>
          </a:ln>
        </p:spPr>
      </p:pic>
      <p:sp>
        <p:nvSpPr>
          <p:cNvPr id="367" name="Line 13"/>
          <p:cNvSpPr/>
          <p:nvPr/>
        </p:nvSpPr>
        <p:spPr>
          <a:xfrm flipH="1">
            <a:off x="4300200" y="2459160"/>
            <a:ext cx="592200" cy="1440"/>
          </a:xfrm>
          <a:prstGeom prst="line">
            <a:avLst/>
          </a:prstGeom>
          <a:ln w="936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368" name="Line 14"/>
          <p:cNvSpPr/>
          <p:nvPr/>
        </p:nvSpPr>
        <p:spPr>
          <a:xfrm flipH="1">
            <a:off x="3305160" y="2708280"/>
            <a:ext cx="38160" cy="663480"/>
          </a:xfrm>
          <a:prstGeom prst="line">
            <a:avLst/>
          </a:prstGeom>
          <a:ln w="936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369" name="Line 15"/>
          <p:cNvSpPr/>
          <p:nvPr/>
        </p:nvSpPr>
        <p:spPr>
          <a:xfrm flipH="1">
            <a:off x="2075040" y="4282920"/>
            <a:ext cx="591840" cy="1800"/>
          </a:xfrm>
          <a:prstGeom prst="line">
            <a:avLst/>
          </a:prstGeom>
          <a:ln w="936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370" name="Line 16"/>
          <p:cNvSpPr/>
          <p:nvPr/>
        </p:nvSpPr>
        <p:spPr>
          <a:xfrm>
            <a:off x="1671480" y="4614840"/>
            <a:ext cx="1800" cy="414360"/>
          </a:xfrm>
          <a:prstGeom prst="line">
            <a:avLst/>
          </a:prstGeom>
          <a:ln w="936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371" name="CustomShape 17"/>
          <p:cNvSpPr/>
          <p:nvPr/>
        </p:nvSpPr>
        <p:spPr>
          <a:xfrm rot="18420000">
            <a:off x="2127240" y="4377960"/>
            <a:ext cx="1357560" cy="290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/>
            <a:r>
              <a:rPr lang="en-US" sz="1200">
                <a:latin typeface="Arial"/>
              </a:rPr>
              <a:t>mouseOver</a:t>
            </a:r>
            <a:endParaRPr/>
          </a:p>
        </p:txBody>
      </p:sp>
      <p:sp>
        <p:nvSpPr>
          <p:cNvPr id="372" name="CustomShape 18"/>
          <p:cNvSpPr/>
          <p:nvPr/>
        </p:nvSpPr>
        <p:spPr>
          <a:xfrm>
            <a:off x="6686640" y="1168560"/>
            <a:ext cx="5368680" cy="5094000"/>
          </a:xfrm>
          <a:prstGeom prst="rect">
            <a:avLst/>
          </a:prstGeom>
          <a:noFill/>
          <a:ln w="36720">
            <a:solidFill>
              <a:srgbClr val="333333"/>
            </a:solidFill>
            <a:custDash>
              <a:ds d="102000" sp="102000"/>
            </a:custDash>
            <a:round/>
          </a:ln>
        </p:spPr>
      </p:sp>
      <p:sp>
        <p:nvSpPr>
          <p:cNvPr id="373" name="CustomShape 19"/>
          <p:cNvSpPr/>
          <p:nvPr/>
        </p:nvSpPr>
        <p:spPr>
          <a:xfrm>
            <a:off x="6765840" y="1828800"/>
            <a:ext cx="331920" cy="165240"/>
          </a:xfrm>
          <a:prstGeom prst="rect">
            <a:avLst/>
          </a:prstGeom>
          <a:noFill/>
          <a:ln w="18360">
            <a:solidFill>
              <a:srgbClr val="333333"/>
            </a:solidFill>
            <a:round/>
          </a:ln>
        </p:spPr>
      </p:sp>
      <p:sp>
        <p:nvSpPr>
          <p:cNvPr id="374" name="CustomShape 20"/>
          <p:cNvSpPr/>
          <p:nvPr/>
        </p:nvSpPr>
        <p:spPr>
          <a:xfrm>
            <a:off x="6518160" y="2859120"/>
            <a:ext cx="331920" cy="249120"/>
          </a:xfrm>
          <a:prstGeom prst="rect">
            <a:avLst/>
          </a:prstGeom>
          <a:noFill/>
          <a:ln w="18360">
            <a:solidFill>
              <a:srgbClr val="333333"/>
            </a:solidFill>
            <a:round/>
          </a:ln>
        </p:spPr>
      </p:sp>
      <p:sp>
        <p:nvSpPr>
          <p:cNvPr id="375" name="CustomShape 21"/>
          <p:cNvSpPr/>
          <p:nvPr/>
        </p:nvSpPr>
        <p:spPr>
          <a:xfrm>
            <a:off x="11704680" y="6492960"/>
            <a:ext cx="488880" cy="36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/>
            <a:r>
              <a:rPr lang="en-US">
                <a:solidFill>
                  <a:srgbClr val="808080"/>
                </a:solidFill>
                <a:latin typeface="Arial"/>
              </a:rPr>
              <a:t>23</a:t>
            </a:r>
            <a:endParaRPr/>
          </a:p>
        </p:txBody>
      </p:sp>
      <p:sp>
        <p:nvSpPr>
          <p:cNvPr id="376" name="TextShape 22"/>
          <p:cNvSpPr txBox="1"/>
          <p:nvPr/>
        </p:nvSpPr>
        <p:spPr>
          <a:xfrm>
            <a:off x="182520" y="234720"/>
            <a:ext cx="11887200" cy="731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JavaScript interaction trees are only 2 deep</a:t>
            </a:r>
            <a:endParaRPr/>
          </a:p>
        </p:txBody>
      </p: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672160" y="1168560"/>
            <a:ext cx="1460520" cy="2489040"/>
          </a:xfrm>
          <a:prstGeom prst="rect">
            <a:avLst/>
          </a:prstGeom>
          <a:ln>
            <a:noFill/>
          </a:ln>
        </p:spPr>
      </p:pic>
      <p:pic>
        <p:nvPicPr>
          <p:cNvPr id="37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398680" y="5172120"/>
            <a:ext cx="2235240" cy="771480"/>
          </a:xfrm>
          <a:prstGeom prst="rect">
            <a:avLst/>
          </a:prstGeom>
          <a:ln>
            <a:noFill/>
          </a:ln>
        </p:spPr>
      </p:pic>
      <p:sp>
        <p:nvSpPr>
          <p:cNvPr id="379" name="CustomShape 1"/>
          <p:cNvSpPr/>
          <p:nvPr/>
        </p:nvSpPr>
        <p:spPr>
          <a:xfrm>
            <a:off x="0" y="6311880"/>
            <a:ext cx="12193560" cy="54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lang="en-US" sz="1600">
                <a:latin typeface="Arial"/>
              </a:rPr>
              <a:t>http://www.bloomberg.com/bw/articles/2014-06-16/open-plan-offices-for-people-who-hate-open-plan-offices</a:t>
            </a:r>
            <a:endParaRPr/>
          </a:p>
        </p:txBody>
      </p:sp>
      <p:sp>
        <p:nvSpPr>
          <p:cNvPr id="380" name="Line 2"/>
          <p:cNvSpPr/>
          <p:nvPr/>
        </p:nvSpPr>
        <p:spPr>
          <a:xfrm flipH="1">
            <a:off x="4930920" y="1463760"/>
            <a:ext cx="1241280" cy="1990800"/>
          </a:xfrm>
          <a:prstGeom prst="line">
            <a:avLst/>
          </a:prstGeom>
          <a:ln w="18360">
            <a:solidFill>
              <a:srgbClr val="ff3333"/>
            </a:solidFill>
            <a:round/>
            <a:tailEnd len="med" type="triangle" w="med"/>
          </a:ln>
        </p:spPr>
      </p:sp>
      <p:pic>
        <p:nvPicPr>
          <p:cNvPr id="38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30600" y="3454560"/>
            <a:ext cx="2235240" cy="771480"/>
          </a:xfrm>
          <a:prstGeom prst="rect">
            <a:avLst/>
          </a:prstGeom>
          <a:ln>
            <a:noFill/>
          </a:ln>
        </p:spPr>
      </p:pic>
      <p:sp>
        <p:nvSpPr>
          <p:cNvPr id="382" name="CustomShape 3"/>
          <p:cNvSpPr/>
          <p:nvPr/>
        </p:nvSpPr>
        <p:spPr>
          <a:xfrm>
            <a:off x="5854680" y="1297080"/>
            <a:ext cx="554040" cy="164880"/>
          </a:xfrm>
          <a:prstGeom prst="rect">
            <a:avLst/>
          </a:prstGeom>
          <a:noFill/>
          <a:ln w="18360">
            <a:solidFill>
              <a:srgbClr val="ff3333"/>
            </a:solidFill>
            <a:round/>
          </a:ln>
        </p:spPr>
      </p:sp>
      <p:sp>
        <p:nvSpPr>
          <p:cNvPr id="383" name="CustomShape 4"/>
          <p:cNvSpPr/>
          <p:nvPr/>
        </p:nvSpPr>
        <p:spPr>
          <a:xfrm>
            <a:off x="2841480" y="3587760"/>
            <a:ext cx="1549440" cy="82440"/>
          </a:xfrm>
          <a:prstGeom prst="rect">
            <a:avLst/>
          </a:prstGeom>
          <a:noFill/>
          <a:ln w="18360">
            <a:solidFill>
              <a:srgbClr val="ff3333"/>
            </a:solidFill>
            <a:round/>
          </a:ln>
        </p:spPr>
      </p:sp>
      <p:pic>
        <p:nvPicPr>
          <p:cNvPr id="384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960480" y="5095800"/>
            <a:ext cx="2235240" cy="846360"/>
          </a:xfrm>
          <a:prstGeom prst="rect">
            <a:avLst/>
          </a:prstGeom>
          <a:ln>
            <a:noFill/>
          </a:ln>
        </p:spPr>
      </p:pic>
      <p:sp>
        <p:nvSpPr>
          <p:cNvPr id="385" name="Line 5"/>
          <p:cNvSpPr/>
          <p:nvPr/>
        </p:nvSpPr>
        <p:spPr>
          <a:xfrm flipH="1">
            <a:off x="2165400" y="3670200"/>
            <a:ext cx="1131840" cy="1425600"/>
          </a:xfrm>
          <a:prstGeom prst="line">
            <a:avLst/>
          </a:prstGeom>
          <a:ln w="18360">
            <a:solidFill>
              <a:srgbClr val="ff3333"/>
            </a:solidFill>
            <a:round/>
            <a:tailEnd len="med" type="triangle" w="med"/>
          </a:ln>
        </p:spPr>
      </p:sp>
      <p:sp>
        <p:nvSpPr>
          <p:cNvPr id="386" name="Line 6"/>
          <p:cNvSpPr/>
          <p:nvPr/>
        </p:nvSpPr>
        <p:spPr>
          <a:xfrm>
            <a:off x="3289320" y="3666960"/>
            <a:ext cx="436680" cy="1446480"/>
          </a:xfrm>
          <a:prstGeom prst="line">
            <a:avLst/>
          </a:prstGeom>
          <a:ln w="18360">
            <a:solidFill>
              <a:srgbClr val="ff3333"/>
            </a:solidFill>
            <a:round/>
            <a:tailEnd len="med" type="triangle" w="med"/>
          </a:ln>
        </p:spPr>
      </p:sp>
      <p:sp>
        <p:nvSpPr>
          <p:cNvPr id="387" name="Line 7"/>
          <p:cNvSpPr/>
          <p:nvPr/>
        </p:nvSpPr>
        <p:spPr>
          <a:xfrm>
            <a:off x="3319560" y="3662280"/>
            <a:ext cx="1181160" cy="1451160"/>
          </a:xfrm>
          <a:prstGeom prst="line">
            <a:avLst/>
          </a:prstGeom>
          <a:ln w="18360">
            <a:solidFill>
              <a:srgbClr val="ff3333"/>
            </a:solidFill>
            <a:round/>
            <a:tailEnd len="med" type="triangle" w="med"/>
          </a:ln>
        </p:spPr>
      </p:sp>
      <p:pic>
        <p:nvPicPr>
          <p:cNvPr id="388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4146480" y="5113440"/>
            <a:ext cx="2235240" cy="846000"/>
          </a:xfrm>
          <a:prstGeom prst="rect">
            <a:avLst/>
          </a:prstGeom>
          <a:ln>
            <a:noFill/>
          </a:ln>
        </p:spPr>
      </p:pic>
      <p:sp>
        <p:nvSpPr>
          <p:cNvPr id="389" name="CustomShape 8"/>
          <p:cNvSpPr/>
          <p:nvPr/>
        </p:nvSpPr>
        <p:spPr>
          <a:xfrm>
            <a:off x="825480" y="1181160"/>
            <a:ext cx="5803920" cy="5094360"/>
          </a:xfrm>
          <a:prstGeom prst="rect">
            <a:avLst/>
          </a:prstGeom>
          <a:noFill/>
          <a:ln w="36720">
            <a:solidFill>
              <a:srgbClr val="ff3333"/>
            </a:solidFill>
            <a:custDash>
              <a:ds d="102000" sp="102000"/>
            </a:custDash>
            <a:round/>
          </a:ln>
        </p:spPr>
      </p:sp>
      <p:sp>
        <p:nvSpPr>
          <p:cNvPr id="390" name="CustomShape 9"/>
          <p:cNvSpPr/>
          <p:nvPr/>
        </p:nvSpPr>
        <p:spPr>
          <a:xfrm>
            <a:off x="111240" y="1843200"/>
            <a:ext cx="739800" cy="714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/>
            <a:r>
              <a:rPr lang="en-US" sz="3200">
                <a:latin typeface="Arial"/>
              </a:rPr>
              <a:t>s</a:t>
            </a:r>
            <a:r>
              <a:rPr lang="en-US" sz="3200" baseline="-33000">
                <a:latin typeface="Arial"/>
              </a:rPr>
              <a:t>0</a:t>
            </a:r>
            <a:endParaRPr/>
          </a:p>
        </p:txBody>
      </p:sp>
      <p:sp>
        <p:nvSpPr>
          <p:cNvPr id="391" name="CustomShape 10"/>
          <p:cNvSpPr/>
          <p:nvPr/>
        </p:nvSpPr>
        <p:spPr>
          <a:xfrm>
            <a:off x="111240" y="3419640"/>
            <a:ext cx="739800" cy="714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/>
            <a:r>
              <a:rPr lang="en-US" sz="3200">
                <a:latin typeface="Arial"/>
              </a:rPr>
              <a:t>s</a:t>
            </a:r>
            <a:r>
              <a:rPr lang="en-US" sz="3200" baseline="-33000">
                <a:latin typeface="Arial"/>
              </a:rPr>
              <a:t>1</a:t>
            </a:r>
            <a:endParaRPr/>
          </a:p>
        </p:txBody>
      </p:sp>
      <p:sp>
        <p:nvSpPr>
          <p:cNvPr id="392" name="CustomShape 11"/>
          <p:cNvSpPr/>
          <p:nvPr/>
        </p:nvSpPr>
        <p:spPr>
          <a:xfrm>
            <a:off x="111240" y="5280120"/>
            <a:ext cx="739800" cy="714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/>
            <a:r>
              <a:rPr lang="en-US" sz="3200">
                <a:latin typeface="Arial"/>
              </a:rPr>
              <a:t>s</a:t>
            </a:r>
            <a:r>
              <a:rPr lang="en-US" sz="3200" baseline="-33000">
                <a:latin typeface="Arial"/>
              </a:rPr>
              <a:t>2</a:t>
            </a:r>
            <a:endParaRPr/>
          </a:p>
        </p:txBody>
      </p:sp>
      <p:pic>
        <p:nvPicPr>
          <p:cNvPr id="393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2101680" y="2114640"/>
            <a:ext cx="1438560" cy="426960"/>
          </a:xfrm>
          <a:prstGeom prst="rect">
            <a:avLst/>
          </a:prstGeom>
          <a:ln>
            <a:noFill/>
          </a:ln>
        </p:spPr>
      </p:pic>
      <p:pic>
        <p:nvPicPr>
          <p:cNvPr id="394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3538440" y="2124000"/>
            <a:ext cx="630360" cy="501840"/>
          </a:xfrm>
          <a:prstGeom prst="rect">
            <a:avLst/>
          </a:prstGeom>
          <a:ln>
            <a:noFill/>
          </a:ln>
        </p:spPr>
      </p:pic>
      <p:sp>
        <p:nvSpPr>
          <p:cNvPr id="395" name="CustomShape 12"/>
          <p:cNvSpPr/>
          <p:nvPr/>
        </p:nvSpPr>
        <p:spPr>
          <a:xfrm rot="18060000">
            <a:off x="4690800" y="2314080"/>
            <a:ext cx="1326960" cy="298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/>
            <a:r>
              <a:rPr lang="en-US" sz="1200">
                <a:latin typeface="Arial"/>
              </a:rPr>
              <a:t>mouseOver</a:t>
            </a:r>
            <a:endParaRPr/>
          </a:p>
        </p:txBody>
      </p:sp>
      <p:pic>
        <p:nvPicPr>
          <p:cNvPr id="396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1239840" y="3943440"/>
            <a:ext cx="774720" cy="257040"/>
          </a:xfrm>
          <a:prstGeom prst="rect">
            <a:avLst/>
          </a:prstGeom>
          <a:ln>
            <a:noFill/>
          </a:ln>
        </p:spPr>
      </p:pic>
      <p:pic>
        <p:nvPicPr>
          <p:cNvPr id="397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1327320" y="4118040"/>
            <a:ext cx="630000" cy="501480"/>
          </a:xfrm>
          <a:prstGeom prst="rect">
            <a:avLst/>
          </a:prstGeom>
          <a:ln>
            <a:noFill/>
          </a:ln>
        </p:spPr>
      </p:pic>
      <p:sp>
        <p:nvSpPr>
          <p:cNvPr id="398" name="Line 13"/>
          <p:cNvSpPr/>
          <p:nvPr/>
        </p:nvSpPr>
        <p:spPr>
          <a:xfrm flipH="1">
            <a:off x="4300200" y="2459160"/>
            <a:ext cx="592200" cy="1440"/>
          </a:xfrm>
          <a:prstGeom prst="line">
            <a:avLst/>
          </a:prstGeom>
          <a:ln w="936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399" name="Line 14"/>
          <p:cNvSpPr/>
          <p:nvPr/>
        </p:nvSpPr>
        <p:spPr>
          <a:xfrm flipH="1">
            <a:off x="3305160" y="2708280"/>
            <a:ext cx="38160" cy="663480"/>
          </a:xfrm>
          <a:prstGeom prst="line">
            <a:avLst/>
          </a:prstGeom>
          <a:ln w="936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400" name="Line 15"/>
          <p:cNvSpPr/>
          <p:nvPr/>
        </p:nvSpPr>
        <p:spPr>
          <a:xfrm flipH="1">
            <a:off x="2075040" y="4282920"/>
            <a:ext cx="591840" cy="1800"/>
          </a:xfrm>
          <a:prstGeom prst="line">
            <a:avLst/>
          </a:prstGeom>
          <a:ln w="936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401" name="Line 16"/>
          <p:cNvSpPr/>
          <p:nvPr/>
        </p:nvSpPr>
        <p:spPr>
          <a:xfrm>
            <a:off x="1671480" y="4614840"/>
            <a:ext cx="1800" cy="414360"/>
          </a:xfrm>
          <a:prstGeom prst="line">
            <a:avLst/>
          </a:prstGeom>
          <a:ln w="936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402" name="CustomShape 17"/>
          <p:cNvSpPr/>
          <p:nvPr/>
        </p:nvSpPr>
        <p:spPr>
          <a:xfrm rot="18420000">
            <a:off x="2127240" y="4377960"/>
            <a:ext cx="1357560" cy="290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/>
            <a:r>
              <a:rPr lang="en-US" sz="1200">
                <a:latin typeface="Arial"/>
              </a:rPr>
              <a:t>mouseOver</a:t>
            </a:r>
            <a:endParaRPr/>
          </a:p>
        </p:txBody>
      </p:sp>
      <p:sp>
        <p:nvSpPr>
          <p:cNvPr id="403" name="CustomShape 18"/>
          <p:cNvSpPr/>
          <p:nvPr/>
        </p:nvSpPr>
        <p:spPr>
          <a:xfrm>
            <a:off x="6686640" y="1168560"/>
            <a:ext cx="5368680" cy="5094000"/>
          </a:xfrm>
          <a:prstGeom prst="rect">
            <a:avLst/>
          </a:prstGeom>
          <a:noFill/>
          <a:ln w="36720">
            <a:solidFill>
              <a:srgbClr val="333333"/>
            </a:solidFill>
            <a:custDash>
              <a:ds d="102000" sp="102000"/>
            </a:custDash>
            <a:round/>
          </a:ln>
        </p:spPr>
      </p:sp>
      <p:pic>
        <p:nvPicPr>
          <p:cNvPr id="404" name="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7499520" y="3475080"/>
            <a:ext cx="1393560" cy="979560"/>
          </a:xfrm>
          <a:prstGeom prst="rect">
            <a:avLst/>
          </a:prstGeom>
          <a:ln>
            <a:noFill/>
          </a:ln>
        </p:spPr>
      </p:pic>
      <p:pic>
        <p:nvPicPr>
          <p:cNvPr id="405" name="" descr=""/>
          <p:cNvPicPr/>
          <p:nvPr/>
        </p:nvPicPr>
        <p:blipFill>
          <a:blip r:embed="rId11"/>
          <a:stretch>
            <a:fillRect/>
          </a:stretch>
        </p:blipFill>
        <p:spPr>
          <a:xfrm>
            <a:off x="7897680" y="3722760"/>
            <a:ext cx="1393920" cy="979560"/>
          </a:xfrm>
          <a:prstGeom prst="rect">
            <a:avLst/>
          </a:prstGeom>
          <a:ln>
            <a:noFill/>
          </a:ln>
        </p:spPr>
      </p:pic>
      <p:pic>
        <p:nvPicPr>
          <p:cNvPr id="406" name="" descr=""/>
          <p:cNvPicPr/>
          <p:nvPr/>
        </p:nvPicPr>
        <p:blipFill>
          <a:blip r:embed="rId12"/>
          <a:stretch>
            <a:fillRect/>
          </a:stretch>
        </p:blipFill>
        <p:spPr>
          <a:xfrm>
            <a:off x="10287000" y="3557520"/>
            <a:ext cx="1327320" cy="1085760"/>
          </a:xfrm>
          <a:prstGeom prst="rect">
            <a:avLst/>
          </a:prstGeom>
          <a:ln>
            <a:noFill/>
          </a:ln>
        </p:spPr>
      </p:pic>
      <p:sp>
        <p:nvSpPr>
          <p:cNvPr id="407" name="CustomShape 19"/>
          <p:cNvSpPr/>
          <p:nvPr/>
        </p:nvSpPr>
        <p:spPr>
          <a:xfrm>
            <a:off x="6765840" y="1828800"/>
            <a:ext cx="331920" cy="165240"/>
          </a:xfrm>
          <a:prstGeom prst="rect">
            <a:avLst/>
          </a:prstGeom>
          <a:noFill/>
          <a:ln w="18360">
            <a:solidFill>
              <a:srgbClr val="333333"/>
            </a:solidFill>
            <a:round/>
          </a:ln>
        </p:spPr>
      </p:sp>
      <p:sp>
        <p:nvSpPr>
          <p:cNvPr id="408" name="CustomShape 20"/>
          <p:cNvSpPr/>
          <p:nvPr/>
        </p:nvSpPr>
        <p:spPr>
          <a:xfrm>
            <a:off x="6518160" y="2859120"/>
            <a:ext cx="331920" cy="249120"/>
          </a:xfrm>
          <a:prstGeom prst="rect">
            <a:avLst/>
          </a:prstGeom>
          <a:noFill/>
          <a:ln w="18360">
            <a:solidFill>
              <a:srgbClr val="333333"/>
            </a:solidFill>
            <a:round/>
          </a:ln>
        </p:spPr>
      </p:sp>
      <p:sp>
        <p:nvSpPr>
          <p:cNvPr id="409" name="Line 21"/>
          <p:cNvSpPr/>
          <p:nvPr/>
        </p:nvSpPr>
        <p:spPr>
          <a:xfrm>
            <a:off x="6950160" y="1994040"/>
            <a:ext cx="892080" cy="1542960"/>
          </a:xfrm>
          <a:prstGeom prst="line">
            <a:avLst/>
          </a:prstGeom>
          <a:ln w="18360">
            <a:solidFill>
              <a:srgbClr val="333333"/>
            </a:solidFill>
            <a:round/>
            <a:tailEnd len="med" type="triangle" w="med"/>
          </a:ln>
        </p:spPr>
      </p:sp>
      <p:sp>
        <p:nvSpPr>
          <p:cNvPr id="410" name="Line 22"/>
          <p:cNvSpPr/>
          <p:nvPr/>
        </p:nvSpPr>
        <p:spPr>
          <a:xfrm>
            <a:off x="7097760" y="1994040"/>
            <a:ext cx="1971720" cy="1728720"/>
          </a:xfrm>
          <a:prstGeom prst="line">
            <a:avLst/>
          </a:prstGeom>
          <a:ln w="18360">
            <a:solidFill>
              <a:srgbClr val="333333"/>
            </a:solidFill>
            <a:round/>
            <a:tailEnd len="med" type="triangle" w="med"/>
          </a:ln>
        </p:spPr>
      </p:sp>
      <p:sp>
        <p:nvSpPr>
          <p:cNvPr id="411" name="Line 23"/>
          <p:cNvSpPr/>
          <p:nvPr/>
        </p:nvSpPr>
        <p:spPr>
          <a:xfrm>
            <a:off x="6850080" y="3017880"/>
            <a:ext cx="3978360" cy="519120"/>
          </a:xfrm>
          <a:prstGeom prst="line">
            <a:avLst/>
          </a:prstGeom>
          <a:ln w="18360">
            <a:solidFill>
              <a:srgbClr val="333333"/>
            </a:solidFill>
            <a:round/>
            <a:tailEnd len="med" type="triangle" w="med"/>
          </a:ln>
        </p:spPr>
      </p:sp>
      <p:sp>
        <p:nvSpPr>
          <p:cNvPr id="412" name="CustomShape 24"/>
          <p:cNvSpPr/>
          <p:nvPr/>
        </p:nvSpPr>
        <p:spPr>
          <a:xfrm rot="2220000">
            <a:off x="7454520" y="2553840"/>
            <a:ext cx="1327320" cy="298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/>
            <a:r>
              <a:rPr lang="en-US" sz="1200">
                <a:latin typeface="Arial"/>
              </a:rPr>
              <a:t>click</a:t>
            </a:r>
            <a:endParaRPr/>
          </a:p>
        </p:txBody>
      </p:sp>
      <p:sp>
        <p:nvSpPr>
          <p:cNvPr id="413" name="CustomShape 25"/>
          <p:cNvSpPr/>
          <p:nvPr/>
        </p:nvSpPr>
        <p:spPr>
          <a:xfrm rot="420000">
            <a:off x="9288000" y="3151080"/>
            <a:ext cx="1260720" cy="312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/>
            <a:r>
              <a:rPr lang="en-US" sz="1200">
                <a:latin typeface="Arial"/>
              </a:rPr>
              <a:t>click</a:t>
            </a:r>
            <a:endParaRPr/>
          </a:p>
        </p:txBody>
      </p:sp>
      <p:pic>
        <p:nvPicPr>
          <p:cNvPr id="414" name="" descr=""/>
          <p:cNvPicPr/>
          <p:nvPr/>
        </p:nvPicPr>
        <p:blipFill>
          <a:blip r:embed="rId13"/>
          <a:stretch>
            <a:fillRect/>
          </a:stretch>
        </p:blipFill>
        <p:spPr>
          <a:xfrm>
            <a:off x="9090000" y="2103480"/>
            <a:ext cx="774720" cy="218880"/>
          </a:xfrm>
          <a:prstGeom prst="rect">
            <a:avLst/>
          </a:prstGeom>
          <a:ln>
            <a:noFill/>
          </a:ln>
        </p:spPr>
      </p:pic>
      <p:pic>
        <p:nvPicPr>
          <p:cNvPr id="415" name="" descr=""/>
          <p:cNvPicPr/>
          <p:nvPr/>
        </p:nvPicPr>
        <p:blipFill>
          <a:blip r:embed="rId14"/>
          <a:stretch>
            <a:fillRect/>
          </a:stretch>
        </p:blipFill>
        <p:spPr>
          <a:xfrm>
            <a:off x="9234360" y="2322360"/>
            <a:ext cx="519120" cy="331920"/>
          </a:xfrm>
          <a:prstGeom prst="rect">
            <a:avLst/>
          </a:prstGeom>
          <a:ln>
            <a:noFill/>
          </a:ln>
        </p:spPr>
      </p:pic>
      <p:sp>
        <p:nvSpPr>
          <p:cNvPr id="416" name="Line 26"/>
          <p:cNvSpPr/>
          <p:nvPr/>
        </p:nvSpPr>
        <p:spPr>
          <a:xfrm flipV="1">
            <a:off x="9526680" y="2652840"/>
            <a:ext cx="1440" cy="460080"/>
          </a:xfrm>
          <a:prstGeom prst="line">
            <a:avLst/>
          </a:prstGeom>
          <a:ln w="936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417" name="CustomShape 27"/>
          <p:cNvSpPr/>
          <p:nvPr/>
        </p:nvSpPr>
        <p:spPr>
          <a:xfrm>
            <a:off x="11704680" y="6492960"/>
            <a:ext cx="488880" cy="36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/>
            <a:r>
              <a:rPr lang="en-US">
                <a:solidFill>
                  <a:srgbClr val="808080"/>
                </a:solidFill>
                <a:latin typeface="Arial"/>
              </a:rPr>
              <a:t>24</a:t>
            </a:r>
            <a:endParaRPr/>
          </a:p>
        </p:txBody>
      </p:sp>
      <p:sp>
        <p:nvSpPr>
          <p:cNvPr id="418" name="TextShape 28"/>
          <p:cNvSpPr txBox="1"/>
          <p:nvPr/>
        </p:nvSpPr>
        <p:spPr>
          <a:xfrm>
            <a:off x="182520" y="234720"/>
            <a:ext cx="11887200" cy="731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JavaScript interaction trees are only 2 deep</a:t>
            </a:r>
            <a:endParaRPr/>
          </a:p>
        </p:txBody>
      </p:sp>
      <p:sp>
        <p:nvSpPr>
          <p:cNvPr id="419" name="Line 29"/>
          <p:cNvSpPr/>
          <p:nvPr/>
        </p:nvSpPr>
        <p:spPr>
          <a:xfrm>
            <a:off x="8210520" y="2505240"/>
            <a:ext cx="1003320" cy="1440"/>
          </a:xfrm>
          <a:prstGeom prst="line">
            <a:avLst/>
          </a:prstGeom>
          <a:ln w="936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420" name="Line 30"/>
          <p:cNvSpPr/>
          <p:nvPr/>
        </p:nvSpPr>
        <p:spPr>
          <a:xfrm>
            <a:off x="9752040" y="2468520"/>
            <a:ext cx="671400" cy="1006560"/>
          </a:xfrm>
          <a:prstGeom prst="line">
            <a:avLst/>
          </a:prstGeom>
          <a:ln w="936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421" name="Line 31"/>
          <p:cNvSpPr/>
          <p:nvPr/>
        </p:nvSpPr>
        <p:spPr>
          <a:xfrm flipH="1">
            <a:off x="8959680" y="2651040"/>
            <a:ext cx="277920" cy="885960"/>
          </a:xfrm>
          <a:prstGeom prst="line">
            <a:avLst/>
          </a:prstGeom>
          <a:ln w="9360">
            <a:solidFill>
              <a:srgbClr val="000000"/>
            </a:solidFill>
            <a:round/>
            <a:tailEnd len="med" type="triangle" w="med"/>
          </a:ln>
        </p:spPr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"/>
          <p:cNvSpPr/>
          <p:nvPr/>
        </p:nvSpPr>
        <p:spPr>
          <a:xfrm>
            <a:off x="503280" y="49320"/>
            <a:ext cx="1129176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38880" bIns="0" anchor="ctr"/>
          <a:p>
            <a:pPr algn="ctr"/>
            <a:r>
              <a:rPr lang="en-US" sz="4400">
                <a:latin typeface="Arial"/>
              </a:rPr>
              <a:t>Storage Size Impact</a:t>
            </a:r>
            <a:endParaRPr/>
          </a:p>
        </p:txBody>
      </p:sp>
      <p:sp>
        <p:nvSpPr>
          <p:cNvPr id="423" name="CustomShape 2"/>
          <p:cNvSpPr/>
          <p:nvPr/>
        </p:nvSpPr>
        <p:spPr>
          <a:xfrm>
            <a:off x="142920" y="1265400"/>
            <a:ext cx="115664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28080" bIns="0"/>
          <a:p>
            <a:pPr>
              <a:lnSpc>
                <a:spcPct val="94000"/>
              </a:lnSpc>
              <a:buSzPct val="45000"/>
              <a:buFont typeface="Wingdings" charset="2"/>
              <a:buChar char=""/>
            </a:pPr>
            <a:r>
              <a:rPr lang="en-US" sz="2800">
                <a:solidFill>
                  <a:srgbClr val="000000"/>
                </a:solidFill>
                <a:latin typeface="Arial"/>
                <a:ea typeface="Droid Sans Fallback"/>
              </a:rPr>
              <a:t>JSON MetaData of interactions, resulting </a:t>
            </a:r>
            <a:r>
              <a:rPr i="1" lang="en-US" sz="2800">
                <a:solidFill>
                  <a:srgbClr val="000000"/>
                </a:solidFill>
                <a:latin typeface="Arial"/>
                <a:ea typeface="Droid Sans Fallback"/>
              </a:rPr>
              <a:t>descendants</a:t>
            </a:r>
            <a:r>
              <a:rPr lang="en-US" sz="2800">
                <a:solidFill>
                  <a:srgbClr val="000000"/>
                </a:solidFill>
                <a:latin typeface="Arial"/>
                <a:ea typeface="Droid Sans Fallback"/>
              </a:rPr>
              <a:t> </a:t>
            </a:r>
            <a:endParaRPr/>
          </a:p>
          <a:p>
            <a:pPr lvl="1">
              <a:lnSpc>
                <a:spcPct val="94000"/>
              </a:lnSpc>
              <a:buFont typeface="Times New Roman"/>
              <a:buChar char="–"/>
            </a:pPr>
            <a:r>
              <a:rPr lang="en-US" sz="2800">
                <a:solidFill>
                  <a:srgbClr val="000000"/>
                </a:solidFill>
                <a:latin typeface="Arial"/>
                <a:ea typeface="Droid Sans Fallback"/>
              </a:rPr>
              <a:t>16.5KB WARC MetaData</a:t>
            </a:r>
            <a:endParaRPr/>
          </a:p>
          <a:p>
            <a:pPr lvl="1">
              <a:lnSpc>
                <a:spcPct val="94000"/>
              </a:lnSpc>
              <a:buFont typeface="Times New Roman"/>
              <a:buChar char="–"/>
            </a:pPr>
            <a:r>
              <a:rPr lang="en-US" sz="2800">
                <a:solidFill>
                  <a:srgbClr val="000000"/>
                </a:solidFill>
                <a:latin typeface="Arial"/>
                <a:ea typeface="Droid Sans Fallback"/>
              </a:rPr>
              <a:t>143MB for total dataset </a:t>
            </a:r>
            <a:endParaRPr/>
          </a:p>
          <a:p>
            <a:pPr>
              <a:lnSpc>
                <a:spcPct val="94000"/>
              </a:lnSpc>
              <a:buSzPct val="45000"/>
              <a:buFont typeface="Wingdings" charset="2"/>
              <a:buChar char=""/>
            </a:pPr>
            <a:r>
              <a:rPr lang="en-US" sz="2800">
                <a:solidFill>
                  <a:srgbClr val="000000"/>
                </a:solidFill>
                <a:latin typeface="Arial"/>
                <a:ea typeface="Droid Sans Fallback"/>
              </a:rPr>
              <a:t>11.4 times larger for deferred vs nondeferred</a:t>
            </a:r>
            <a:endParaRPr/>
          </a:p>
          <a:p>
            <a:pPr>
              <a:lnSpc>
                <a:spcPct val="94000"/>
              </a:lnSpc>
              <a:buSzPct val="45000"/>
              <a:buFont typeface="Wingdings" charset="2"/>
              <a:buChar char=""/>
            </a:pPr>
            <a:r>
              <a:rPr lang="en-US" sz="2800">
                <a:solidFill>
                  <a:srgbClr val="000000"/>
                </a:solidFill>
                <a:latin typeface="Arial"/>
                <a:ea typeface="Droid Sans Fallback"/>
              </a:rPr>
              <a:t>Totals 5.12 times more storage per URI-R for total dataset</a:t>
            </a:r>
            <a:endParaRPr/>
          </a:p>
          <a:p>
            <a:pPr>
              <a:lnSpc>
                <a:spcPct val="94000"/>
              </a:lnSpc>
            </a:pPr>
            <a:endParaRPr/>
          </a:p>
        </p:txBody>
      </p:sp>
      <p:sp>
        <p:nvSpPr>
          <p:cNvPr id="424" name="CustomShape 3"/>
          <p:cNvSpPr/>
          <p:nvPr/>
        </p:nvSpPr>
        <p:spPr>
          <a:xfrm>
            <a:off x="92160" y="6438960"/>
            <a:ext cx="7864560" cy="365040"/>
          </a:xfrm>
          <a:prstGeom prst="rect">
            <a:avLst/>
          </a:prstGeom>
          <a:noFill/>
          <a:ln>
            <a:noFill/>
          </a:ln>
        </p:spPr>
      </p:sp>
      <p:sp>
        <p:nvSpPr>
          <p:cNvPr id="425" name="CustomShape 4"/>
          <p:cNvSpPr/>
          <p:nvPr/>
        </p:nvSpPr>
        <p:spPr>
          <a:xfrm>
            <a:off x="11704680" y="6492960"/>
            <a:ext cx="488880" cy="36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/>
            <a:r>
              <a:rPr lang="en-US">
                <a:solidFill>
                  <a:srgbClr val="808080"/>
                </a:solidFill>
                <a:latin typeface="Arial"/>
              </a:rPr>
              <a:t>25</a:t>
            </a:r>
            <a:endParaRPr/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CustomShape 1"/>
          <p:cNvSpPr/>
          <p:nvPr/>
        </p:nvSpPr>
        <p:spPr>
          <a:xfrm>
            <a:off x="503280" y="301680"/>
            <a:ext cx="112917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38880" bIns="0" anchor="ctr"/>
          <a:p>
            <a:pPr algn="ctr"/>
            <a:r>
              <a:rPr lang="en-US" sz="4400">
                <a:latin typeface="Arial"/>
              </a:rPr>
              <a:t>Current &amp; Future Work</a:t>
            </a:r>
            <a:endParaRPr/>
          </a:p>
        </p:txBody>
      </p:sp>
      <p:sp>
        <p:nvSpPr>
          <p:cNvPr id="427" name="CustomShape 2"/>
          <p:cNvSpPr/>
          <p:nvPr/>
        </p:nvSpPr>
        <p:spPr>
          <a:xfrm>
            <a:off x="142920" y="1660680"/>
            <a:ext cx="115664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28080" bIns="0"/>
          <a:p>
            <a:pPr>
              <a:buSzPct val="45000"/>
              <a:buFont typeface="Wingdings" charset="2"/>
              <a:buChar char=""/>
            </a:pPr>
            <a:r>
              <a:rPr lang="en-US" sz="2800">
                <a:latin typeface="Arial"/>
              </a:rPr>
              <a:t>Using PhantomJS to execute actions on the client</a:t>
            </a:r>
            <a:endParaRPr/>
          </a:p>
          <a:p>
            <a:pPr lvl="1">
              <a:lnSpc>
                <a:spcPct val="94000"/>
              </a:lnSpc>
              <a:buFont typeface="Times New Roman"/>
              <a:buChar char="–"/>
            </a:pPr>
            <a:r>
              <a:rPr lang="en-US" sz="2800">
                <a:solidFill>
                  <a:srgbClr val="000000"/>
                </a:solidFill>
                <a:latin typeface="Arial"/>
                <a:ea typeface="Droid Sans Fallback"/>
              </a:rPr>
              <a:t>Pushing buttons</a:t>
            </a:r>
            <a:endParaRPr/>
          </a:p>
          <a:p>
            <a:pPr lvl="1">
              <a:lnSpc>
                <a:spcPct val="94000"/>
              </a:lnSpc>
              <a:buFont typeface="Times New Roman"/>
              <a:buChar char="–"/>
            </a:pPr>
            <a:r>
              <a:rPr lang="en-US" sz="2800">
                <a:solidFill>
                  <a:srgbClr val="000000"/>
                </a:solidFill>
                <a:latin typeface="Arial"/>
                <a:ea typeface="Droid Sans Fallback"/>
              </a:rPr>
              <a:t>Selecting drop-downs</a:t>
            </a:r>
            <a:endParaRPr/>
          </a:p>
          <a:p>
            <a:pPr lvl="1">
              <a:lnSpc>
                <a:spcPct val="94000"/>
              </a:lnSpc>
              <a:buFont typeface="Times New Roman"/>
              <a:buChar char="–"/>
            </a:pPr>
            <a:r>
              <a:rPr lang="en-US" sz="2800">
                <a:solidFill>
                  <a:srgbClr val="000000"/>
                </a:solidFill>
                <a:latin typeface="Arial"/>
                <a:ea typeface="Droid Sans Fallback"/>
              </a:rPr>
              <a:t>Archiving resulting representation changes</a:t>
            </a:r>
            <a:endParaRPr/>
          </a:p>
          <a:p>
            <a:pPr>
              <a:lnSpc>
                <a:spcPct val="94000"/>
              </a:lnSpc>
              <a:buSzPct val="45000"/>
              <a:buFont typeface="Wingdings" charset="2"/>
              <a:buChar char=""/>
            </a:pPr>
            <a:r>
              <a:rPr lang="en-US" sz="2800">
                <a:latin typeface="Arial"/>
              </a:rPr>
              <a:t>Represent representation state in WARCs</a:t>
            </a:r>
            <a:endParaRPr/>
          </a:p>
          <a:p>
            <a:pPr lvl="1">
              <a:lnSpc>
                <a:spcPct val="94000"/>
              </a:lnSpc>
              <a:buFont typeface="Times New Roman"/>
              <a:buChar char="–"/>
            </a:pPr>
            <a:r>
              <a:rPr lang="en-US" sz="2800">
                <a:solidFill>
                  <a:srgbClr val="000000"/>
                </a:solidFill>
                <a:latin typeface="Arial"/>
                <a:ea typeface="Droid Sans Fallback"/>
              </a:rPr>
              <a:t>Graph structure of embedded resources</a:t>
            </a:r>
            <a:endParaRPr/>
          </a:p>
          <a:p>
            <a:pPr lvl="1">
              <a:lnSpc>
                <a:spcPct val="94000"/>
              </a:lnSpc>
              <a:buFont typeface="Times New Roman"/>
              <a:buChar char="–"/>
            </a:pPr>
            <a:r>
              <a:rPr lang="en-US" sz="2800">
                <a:solidFill>
                  <a:srgbClr val="000000"/>
                </a:solidFill>
                <a:latin typeface="Arial"/>
                <a:ea typeface="Droid Sans Fallback"/>
              </a:rPr>
              <a:t>Replay in the Wayback Machine</a:t>
            </a:r>
            <a:endParaRPr/>
          </a:p>
        </p:txBody>
      </p:sp>
      <p:sp>
        <p:nvSpPr>
          <p:cNvPr id="428" name="CustomShape 3"/>
          <p:cNvSpPr/>
          <p:nvPr/>
        </p:nvSpPr>
        <p:spPr>
          <a:xfrm>
            <a:off x="92160" y="6402240"/>
            <a:ext cx="7864560" cy="365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/>
            <a:r>
              <a:rPr lang="en-US">
                <a:latin typeface="Arial"/>
              </a:rPr>
              <a:t>http://ws-dl.blogspot.com/2015/06/2015-06-26-phantomjsvisualevent-or.html</a:t>
            </a:r>
            <a:endParaRPr/>
          </a:p>
        </p:txBody>
      </p:sp>
      <p:sp>
        <p:nvSpPr>
          <p:cNvPr id="429" name="CustomShape 4"/>
          <p:cNvSpPr/>
          <p:nvPr/>
        </p:nvSpPr>
        <p:spPr>
          <a:xfrm>
            <a:off x="11704680" y="6492960"/>
            <a:ext cx="488880" cy="36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/>
            <a:r>
              <a:rPr lang="en-US">
                <a:solidFill>
                  <a:srgbClr val="808080"/>
                </a:solidFill>
                <a:latin typeface="Arial"/>
              </a:rPr>
              <a:t>26</a:t>
            </a:r>
            <a:endParaRPr/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CustomShape 1"/>
          <p:cNvSpPr/>
          <p:nvPr/>
        </p:nvSpPr>
        <p:spPr>
          <a:xfrm>
            <a:off x="503280" y="-58680"/>
            <a:ext cx="112917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38880" bIns="0" anchor="ctr"/>
          <a:p>
            <a:pPr algn="ctr"/>
            <a:r>
              <a:rPr lang="en-US" sz="4400">
                <a:latin typeface="Arial"/>
              </a:rPr>
              <a:t>Conclusions</a:t>
            </a:r>
            <a:endParaRPr/>
          </a:p>
        </p:txBody>
      </p:sp>
      <p:sp>
        <p:nvSpPr>
          <p:cNvPr id="431" name="CustomShape 2"/>
          <p:cNvSpPr/>
          <p:nvPr/>
        </p:nvSpPr>
        <p:spPr>
          <a:xfrm>
            <a:off x="142920" y="1300320"/>
            <a:ext cx="115664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28080" bIns="0"/>
          <a:p>
            <a:pPr>
              <a:lnSpc>
                <a:spcPct val="94000"/>
              </a:lnSpc>
              <a:buSzPct val="45000"/>
              <a:buFont typeface="Wingdings" charset="2"/>
              <a:buChar char=""/>
            </a:pPr>
            <a:r>
              <a:rPr lang="en-US" sz="2600">
                <a:solidFill>
                  <a:srgbClr val="000000"/>
                </a:solidFill>
                <a:latin typeface="Arial"/>
                <a:ea typeface="Droid Sans Fallback"/>
              </a:rPr>
              <a:t>Proposed two-tiered crawling approach with classifier</a:t>
            </a:r>
            <a:endParaRPr/>
          </a:p>
          <a:p>
            <a:pPr lvl="1">
              <a:lnSpc>
                <a:spcPct val="94000"/>
              </a:lnSpc>
              <a:buFont typeface="Times New Roman"/>
              <a:buChar char="–"/>
            </a:pPr>
            <a:r>
              <a:rPr lang="en-US" sz="2600">
                <a:solidFill>
                  <a:srgbClr val="000000"/>
                </a:solidFill>
                <a:latin typeface="Arial"/>
                <a:ea typeface="Droid Sans Fallback"/>
              </a:rPr>
              <a:t>Mitigates impacts of JavaScript on archives</a:t>
            </a:r>
            <a:endParaRPr/>
          </a:p>
          <a:p>
            <a:pPr lvl="1">
              <a:lnSpc>
                <a:spcPct val="94000"/>
              </a:lnSpc>
              <a:buFont typeface="Times New Roman"/>
              <a:buChar char="–"/>
            </a:pPr>
            <a:r>
              <a:rPr lang="en-US" sz="2600">
                <a:solidFill>
                  <a:srgbClr val="000000"/>
                </a:solidFill>
                <a:latin typeface="Arial"/>
                <a:ea typeface="Droid Sans Fallback"/>
              </a:rPr>
              <a:t>10.5 times slower than Heritrix-only</a:t>
            </a:r>
            <a:endParaRPr/>
          </a:p>
          <a:p>
            <a:pPr lvl="1">
              <a:lnSpc>
                <a:spcPct val="94000"/>
              </a:lnSpc>
              <a:buFont typeface="Times New Roman"/>
              <a:buChar char="–"/>
            </a:pPr>
            <a:r>
              <a:rPr lang="en-US" sz="2600">
                <a:solidFill>
                  <a:srgbClr val="000000"/>
                </a:solidFill>
                <a:latin typeface="Arial"/>
                <a:ea typeface="Droid Sans Fallback"/>
              </a:rPr>
              <a:t>1.5 times larger crawl frontier than Heritrix only</a:t>
            </a:r>
            <a:endParaRPr/>
          </a:p>
          <a:p>
            <a:pPr lvl="1">
              <a:lnSpc>
                <a:spcPct val="94000"/>
              </a:lnSpc>
              <a:buFont typeface="Times New Roman"/>
              <a:buChar char="–"/>
            </a:pPr>
            <a:r>
              <a:rPr lang="en-US" sz="2600">
                <a:solidFill>
                  <a:srgbClr val="000000"/>
                </a:solidFill>
                <a:latin typeface="Arial"/>
                <a:ea typeface="Droid Sans Fallback"/>
              </a:rPr>
              <a:t>5.12 times more storage</a:t>
            </a:r>
            <a:endParaRPr/>
          </a:p>
          <a:p>
            <a:pPr>
              <a:lnSpc>
                <a:spcPct val="94000"/>
              </a:lnSpc>
              <a:buSzPct val="45000"/>
              <a:buFont typeface="Wingdings" charset="2"/>
              <a:buChar char=""/>
            </a:pPr>
            <a:r>
              <a:rPr lang="en-US" sz="2600">
                <a:solidFill>
                  <a:srgbClr val="000000"/>
                </a:solidFill>
                <a:latin typeface="Arial"/>
                <a:ea typeface="Droid Sans Fallback"/>
              </a:rPr>
              <a:t>Next steps: interaction frontiers, forms, archival replay</a:t>
            </a:r>
            <a:endParaRPr/>
          </a:p>
          <a:p>
            <a:pPr>
              <a:lnSpc>
                <a:spcPct val="94000"/>
              </a:lnSpc>
              <a:buSzPct val="45000"/>
              <a:buFont typeface="Wingdings" charset="2"/>
              <a:buChar char=""/>
            </a:pPr>
            <a:r>
              <a:rPr lang="en-US" sz="2600">
                <a:solidFill>
                  <a:srgbClr val="000000"/>
                </a:solidFill>
                <a:latin typeface="Arial"/>
                <a:ea typeface="Droid Sans Fallback"/>
              </a:rPr>
              <a:t>Additional resources:</a:t>
            </a:r>
            <a:endParaRPr/>
          </a:p>
          <a:p>
            <a:pPr lvl="1">
              <a:lnSpc>
                <a:spcPct val="94000"/>
              </a:lnSpc>
              <a:buFont typeface="Times New Roman"/>
              <a:buChar char="–"/>
            </a:pPr>
            <a:r>
              <a:rPr lang="en-US" sz="2200">
                <a:solidFill>
                  <a:srgbClr val="000000"/>
                </a:solidFill>
                <a:latin typeface="Arial"/>
                <a:ea typeface="Droid Sans Fallback"/>
              </a:rPr>
              <a:t>URI Dataset: </a:t>
            </a:r>
            <a:r>
              <a:rPr lang="en-US" sz="2200">
                <a:solidFill>
                  <a:srgbClr val="ccccff"/>
                </a:solidFill>
                <a:latin typeface="Arial"/>
                <a:ea typeface="Droid Sans Fallback"/>
              </a:rPr>
              <a:t>http://www.cs.odu.edu/~jbrunelle/wsdl/10kuris.txt</a:t>
            </a:r>
            <a:endParaRPr/>
          </a:p>
          <a:p>
            <a:pPr lvl="1">
              <a:lnSpc>
                <a:spcPct val="94000"/>
              </a:lnSpc>
              <a:buFont typeface="Times New Roman"/>
              <a:buChar char="–"/>
            </a:pPr>
            <a:r>
              <a:rPr lang="en-US" sz="2200">
                <a:solidFill>
                  <a:srgbClr val="000000"/>
                </a:solidFill>
                <a:latin typeface="Arial"/>
                <a:ea typeface="Droid Sans Fallback"/>
              </a:rPr>
              <a:t>Technical report: </a:t>
            </a:r>
            <a:r>
              <a:rPr lang="en-US" sz="2200">
                <a:solidFill>
                  <a:srgbClr val="ccccff"/>
                </a:solidFill>
                <a:latin typeface="Arial"/>
                <a:ea typeface="Droid Sans Fallback"/>
              </a:rPr>
              <a:t>http://arxiv.org/pdf/1508.02315v1.pdf</a:t>
            </a:r>
            <a:endParaRPr/>
          </a:p>
          <a:p>
            <a:pPr lvl="1">
              <a:lnSpc>
                <a:spcPct val="94000"/>
              </a:lnSpc>
              <a:buFont typeface="Times New Roman"/>
              <a:buChar char="–"/>
            </a:pPr>
            <a:r>
              <a:rPr lang="en-US" sz="2200">
                <a:solidFill>
                  <a:srgbClr val="000000"/>
                </a:solidFill>
                <a:latin typeface="Arial"/>
                <a:ea typeface="Droid Sans Fallback"/>
              </a:rPr>
              <a:t>Code: </a:t>
            </a:r>
            <a:r>
              <a:rPr lang="en-US" sz="2200">
                <a:solidFill>
                  <a:srgbClr val="ccccff"/>
                </a:solidFill>
                <a:latin typeface="Arial"/>
                <a:ea typeface="Droid Sans Fallback"/>
              </a:rPr>
              <a:t>https://github.com/jbrunelle/classifyDeferred</a:t>
            </a:r>
            <a:endParaRPr/>
          </a:p>
        </p:txBody>
      </p:sp>
      <p:sp>
        <p:nvSpPr>
          <p:cNvPr id="432" name="CustomShape 3"/>
          <p:cNvSpPr/>
          <p:nvPr/>
        </p:nvSpPr>
        <p:spPr>
          <a:xfrm>
            <a:off x="92160" y="6402240"/>
            <a:ext cx="7864560" cy="3654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CustomShape 4"/>
          <p:cNvSpPr/>
          <p:nvPr/>
        </p:nvSpPr>
        <p:spPr>
          <a:xfrm>
            <a:off x="11704680" y="6492960"/>
            <a:ext cx="488880" cy="36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/>
            <a:r>
              <a:rPr lang="en-US">
                <a:solidFill>
                  <a:srgbClr val="808080"/>
                </a:solidFill>
                <a:latin typeface="Arial"/>
              </a:rPr>
              <a:t>27</a:t>
            </a:r>
            <a:endParaRPr/>
          </a:p>
        </p:txBody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CustomShape 1"/>
          <p:cNvSpPr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Backups</a:t>
            </a:r>
            <a:endParaRPr/>
          </a:p>
        </p:txBody>
      </p:sp>
      <p:sp>
        <p:nvSpPr>
          <p:cNvPr id="435" name="CustomShape 2"/>
          <p:cNvSpPr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CustomShape 1"/>
          <p:cNvSpPr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</p:sp>
      <p:sp>
        <p:nvSpPr>
          <p:cNvPr id="437" name="CustomShape 2"/>
          <p:cNvSpPr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</p:sp>
      <p:pic>
        <p:nvPicPr>
          <p:cNvPr id="43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1520" y="728640"/>
            <a:ext cx="6572160" cy="3660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TextShape 2"/>
          <p:cNvSpPr txBox="1"/>
          <p:nvPr/>
        </p:nvSpPr>
        <p:spPr>
          <a:xfrm>
            <a:off x="609480" y="193680"/>
            <a:ext cx="10971360" cy="1300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Mass hysteria. Human sacrifices. Dogs and cats living together.</a:t>
            </a:r>
            <a:endParaRPr/>
          </a:p>
        </p:txBody>
      </p:sp>
      <p:pic>
        <p:nvPicPr>
          <p:cNvPr id="13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011320" y="1554120"/>
            <a:ext cx="4754520" cy="5121360"/>
          </a:xfrm>
          <a:prstGeom prst="rect">
            <a:avLst/>
          </a:prstGeom>
          <a:ln>
            <a:noFill/>
          </a:ln>
        </p:spPr>
      </p:pic>
      <p:pic>
        <p:nvPicPr>
          <p:cNvPr id="13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9167760" y="4389480"/>
            <a:ext cx="3024360" cy="2522520"/>
          </a:xfrm>
          <a:prstGeom prst="rect">
            <a:avLst/>
          </a:prstGeom>
          <a:ln>
            <a:noFill/>
          </a:ln>
        </p:spPr>
      </p:pic>
      <p:sp>
        <p:nvSpPr>
          <p:cNvPr id="138" name="CustomShape 3"/>
          <p:cNvSpPr/>
          <p:nvPr/>
        </p:nvSpPr>
        <p:spPr>
          <a:xfrm>
            <a:off x="3382920" y="5943600"/>
            <a:ext cx="4206960" cy="549360"/>
          </a:xfrm>
          <a:prstGeom prst="roundRect">
            <a:avLst>
              <a:gd name="adj" fmla="val 3600"/>
            </a:avLst>
          </a:prstGeom>
          <a:solidFill>
            <a:srgbClr val="b3b3b3"/>
          </a:solidFill>
          <a:ln w="9360">
            <a:solidFill>
              <a:srgbClr val="b3b3b3"/>
            </a:solidFill>
            <a:round/>
          </a:ln>
        </p:spPr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&lt;iframe&gt;&lt;script&gt;...&lt;/script&gt;&lt;/iframe&gt;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CustomShape 1"/>
          <p:cNvSpPr/>
          <p:nvPr/>
        </p:nvSpPr>
        <p:spPr>
          <a:xfrm>
            <a:off x="503280" y="301680"/>
            <a:ext cx="1129176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38880" bIns="0" anchor="ctr"/>
          <a:p>
            <a:pPr algn="ctr"/>
            <a:r>
              <a:rPr lang="en-US" sz="4400">
                <a:latin typeface="Arial"/>
              </a:rPr>
              <a:t>Data and metrics</a:t>
            </a:r>
            <a:endParaRPr/>
          </a:p>
        </p:txBody>
      </p:sp>
      <p:sp>
        <p:nvSpPr>
          <p:cNvPr id="440" name="CustomShape 2"/>
          <p:cNvSpPr/>
          <p:nvPr/>
        </p:nvSpPr>
        <p:spPr>
          <a:xfrm>
            <a:off x="142920" y="1660680"/>
            <a:ext cx="115664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28080" bIns="0"/>
          <a:p>
            <a:pPr>
              <a:lnSpc>
                <a:spcPct val="94000"/>
              </a:lnSpc>
              <a:buSzPct val="45000"/>
              <a:buFont typeface="Wingdings" charset="2"/>
              <a:buChar char=""/>
            </a:pPr>
            <a:r>
              <a:rPr lang="en-US" sz="2800">
                <a:solidFill>
                  <a:srgbClr val="000000"/>
                </a:solidFill>
                <a:latin typeface="Arial"/>
                <a:ea typeface="Droid Sans Fallback"/>
              </a:rPr>
              <a:t>Random Bitly strings:</a:t>
            </a:r>
            <a:r>
              <a:rPr lang="en-US" sz="2800">
                <a:solidFill>
                  <a:srgbClr val="000000"/>
                </a:solidFill>
                <a:latin typeface="Arial"/>
                <a:ea typeface="Droid Sans Fallback"/>
              </a:rPr>
              <a:t>
</a:t>
            </a:r>
            <a:r>
              <a:rPr lang="en-US" sz="2800">
                <a:solidFill>
                  <a:srgbClr val="000000"/>
                </a:solidFill>
                <a:latin typeface="Arial"/>
                <a:ea typeface="Droid Sans Fallback"/>
              </a:rPr>
              <a:t>	</a:t>
            </a:r>
            <a:r>
              <a:rPr lang="en-US" sz="2800">
                <a:solidFill>
                  <a:srgbClr val="000000"/>
                </a:solidFill>
                <a:latin typeface="Arial"/>
                <a:ea typeface="Droid Sans Fallback"/>
              </a:rPr>
              <a:t>	</a:t>
            </a:r>
            <a:r>
              <a:rPr lang="en-US" sz="2800">
                <a:solidFill>
                  <a:srgbClr val="000000"/>
                </a:solidFill>
                <a:latin typeface="Arial"/>
                <a:ea typeface="Droid Sans Fallback"/>
              </a:rPr>
              <a:t>	</a:t>
            </a:r>
            <a:r>
              <a:rPr lang="en-US" sz="2800">
                <a:solidFill>
                  <a:srgbClr val="000000"/>
                </a:solidFill>
                <a:latin typeface="Arial"/>
                <a:ea typeface="Droid Sans Fallback"/>
              </a:rPr>
              <a:t>	</a:t>
            </a:r>
            <a:r>
              <a:rPr lang="en-US" sz="2800">
                <a:solidFill>
                  <a:srgbClr val="000000"/>
                </a:solidFill>
                <a:latin typeface="Arial"/>
                <a:ea typeface="Droid Sans Fallback"/>
              </a:rPr>
              <a:t>	</a:t>
            </a:r>
            <a:r>
              <a:rPr lang="en-US" sz="2800">
                <a:solidFill>
                  <a:srgbClr val="000000"/>
                </a:solidFill>
                <a:latin typeface="Arial"/>
                <a:ea typeface="Droid Sans Fallback"/>
              </a:rPr>
              <a:t>	</a:t>
            </a:r>
            <a:r>
              <a:rPr lang="en-US" sz="2800">
                <a:solidFill>
                  <a:srgbClr val="000000"/>
                </a:solidFill>
                <a:latin typeface="Arial"/>
                <a:ea typeface="Droid Sans Fallback"/>
              </a:rPr>
              <a:t>	</a:t>
            </a:r>
            <a:r>
              <a:rPr lang="en-US" sz="2800">
                <a:solidFill>
                  <a:srgbClr val="000000"/>
                </a:solidFill>
                <a:latin typeface="Arial"/>
                <a:ea typeface="Droid Sans Fallback"/>
              </a:rPr>
              <a:t>	</a:t>
            </a:r>
            <a:r>
              <a:rPr lang="en-US" sz="2800">
                <a:solidFill>
                  <a:srgbClr val="ccccff"/>
                </a:solidFill>
                <a:latin typeface="Arial"/>
                <a:ea typeface="Droid Sans Fallback"/>
              </a:rPr>
              <a:t>http://bit.ly/1mcCVqp</a:t>
            </a:r>
            <a:endParaRPr/>
          </a:p>
          <a:p>
            <a:pPr>
              <a:lnSpc>
                <a:spcPct val="94000"/>
              </a:lnSpc>
            </a:pPr>
            <a:endParaRPr/>
          </a:p>
          <a:p>
            <a:pPr>
              <a:lnSpc>
                <a:spcPct val="94000"/>
              </a:lnSpc>
              <a:buSzPct val="45000"/>
              <a:buFont typeface="Wingdings" charset="2"/>
              <a:buChar char=""/>
            </a:pPr>
            <a:r>
              <a:rPr lang="en-US" sz="2800">
                <a:solidFill>
                  <a:srgbClr val="000000"/>
                </a:solidFill>
                <a:latin typeface="Arial"/>
                <a:ea typeface="Droid Sans Fallback"/>
              </a:rPr>
              <a:t>URIs/sec, frontier:</a:t>
            </a:r>
            <a:endParaRPr/>
          </a:p>
          <a:p>
            <a:pPr lvl="1">
              <a:lnSpc>
                <a:spcPct val="94000"/>
              </a:lnSpc>
              <a:buFont typeface="Times New Roman"/>
              <a:buChar char="–"/>
            </a:pPr>
            <a:r>
              <a:rPr lang="en-US" sz="2800">
                <a:solidFill>
                  <a:srgbClr val="000000"/>
                </a:solidFill>
                <a:latin typeface="Arial"/>
                <a:ea typeface="Droid Sans Fallback"/>
              </a:rPr>
              <a:t>Heritrix: Crawler User Interface</a:t>
            </a:r>
            <a:endParaRPr/>
          </a:p>
          <a:p>
            <a:pPr lvl="1">
              <a:lnSpc>
                <a:spcPct val="94000"/>
              </a:lnSpc>
              <a:buFont typeface="Times New Roman"/>
              <a:buChar char="–"/>
            </a:pPr>
            <a:r>
              <a:rPr lang="en-US" sz="2800">
                <a:solidFill>
                  <a:srgbClr val="000000"/>
                </a:solidFill>
                <a:latin typeface="Arial"/>
                <a:ea typeface="Droid Sans Fallback"/>
              </a:rPr>
              <a:t>PhsntomJS and wget: unix time and crawl logs</a:t>
            </a:r>
            <a:endParaRPr/>
          </a:p>
        </p:txBody>
      </p:sp>
      <p:sp>
        <p:nvSpPr>
          <p:cNvPr id="441" name="CustomShape 3"/>
          <p:cNvSpPr/>
          <p:nvPr/>
        </p:nvSpPr>
        <p:spPr>
          <a:xfrm>
            <a:off x="92160" y="6402240"/>
            <a:ext cx="7864560" cy="36540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CustomShape 1"/>
          <p:cNvSpPr/>
          <p:nvPr/>
        </p:nvSpPr>
        <p:spPr>
          <a:xfrm>
            <a:off x="503280" y="301680"/>
            <a:ext cx="907092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38880" bIns="0" anchor="ctr"/>
          <a:p>
            <a:pPr algn="ctr"/>
            <a:r>
              <a:rPr lang="en-US" sz="4400">
                <a:latin typeface="Arial"/>
              </a:rPr>
              <a:t>Web Browsing Process                      </a:t>
            </a:r>
            <a:endParaRPr/>
          </a:p>
        </p:txBody>
      </p:sp>
      <p:sp>
        <p:nvSpPr>
          <p:cNvPr id="443" name="CustomShape 2"/>
          <p:cNvSpPr/>
          <p:nvPr/>
        </p:nvSpPr>
        <p:spPr>
          <a:xfrm>
            <a:off x="503280" y="1768320"/>
            <a:ext cx="886932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28080" bIns="0"/>
          <a:p>
            <a:pPr>
              <a:buSzPct val="45000"/>
              <a:buFont typeface="Wingdings" charset="2"/>
              <a:buChar char=""/>
            </a:pPr>
            <a:r>
              <a:rPr lang="en-US" sz="3200">
                <a:latin typeface="Arial"/>
              </a:rPr>
              <a:t>User-controlled</a:t>
            </a:r>
            <a:endParaRPr/>
          </a:p>
          <a:p>
            <a:pPr>
              <a:buSzPct val="45000"/>
              <a:buFont typeface="Wingdings" charset="2"/>
              <a:buChar char=""/>
            </a:pPr>
            <a:r>
              <a:rPr lang="en-US" sz="3200">
                <a:latin typeface="Arial"/>
              </a:rPr>
              <a:t>Interaction</a:t>
            </a:r>
            <a:endParaRPr/>
          </a:p>
          <a:p>
            <a:pPr>
              <a:buSzPct val="45000"/>
              <a:buFont typeface="Wingdings" charset="2"/>
              <a:buChar char=""/>
            </a:pPr>
            <a:r>
              <a:rPr lang="en-US" sz="3200">
                <a:latin typeface="Arial"/>
              </a:rPr>
              <a:t>Environment</a:t>
            </a:r>
            <a:r>
              <a:rPr lang="en-US" sz="3200">
                <a:latin typeface="Arial"/>
              </a:rPr>
              <a:t>
</a:t>
            </a:r>
            <a:r>
              <a:rPr lang="en-US" sz="3200">
                <a:latin typeface="Arial"/>
              </a:rPr>
              <a:t>variables</a:t>
            </a:r>
            <a:endParaRPr/>
          </a:p>
        </p:txBody>
      </p:sp>
      <p:sp>
        <p:nvSpPr>
          <p:cNvPr id="444" name="CustomShape 3"/>
          <p:cNvSpPr/>
          <p:nvPr/>
        </p:nvSpPr>
        <p:spPr>
          <a:xfrm>
            <a:off x="7226280" y="6886440"/>
            <a:ext cx="2346480" cy="519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r">
              <a:lnSpc>
                <a:spcPct val="93000"/>
              </a:lnSpc>
            </a:pPr>
            <a:fld id="{348D9FE3-F63B-48C4-A4D9-1B0CDB49B86A}" type="slidenum">
              <a:rPr lang="en-US" sz="1400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/>
          </a:p>
        </p:txBody>
      </p:sp>
      <p:pic>
        <p:nvPicPr>
          <p:cNvPr id="44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492960" y="0"/>
            <a:ext cx="5700600" cy="685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CustomShape 1"/>
          <p:cNvSpPr/>
          <p:nvPr/>
        </p:nvSpPr>
        <p:spPr>
          <a:xfrm>
            <a:off x="503280" y="301680"/>
            <a:ext cx="907092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38880" bIns="0" anchor="ctr"/>
          <a:p>
            <a:pPr algn="ctr"/>
            <a:r>
              <a:rPr lang="en-US" sz="4400">
                <a:latin typeface="Arial"/>
              </a:rPr>
              <a:t>Web Browsing Process                      </a:t>
            </a:r>
            <a:endParaRPr/>
          </a:p>
        </p:txBody>
      </p:sp>
      <p:sp>
        <p:nvSpPr>
          <p:cNvPr id="447" name="CustomShape 2"/>
          <p:cNvSpPr/>
          <p:nvPr/>
        </p:nvSpPr>
        <p:spPr>
          <a:xfrm>
            <a:off x="503280" y="1768320"/>
            <a:ext cx="4349880" cy="5729400"/>
          </a:xfrm>
          <a:prstGeom prst="rect">
            <a:avLst/>
          </a:prstGeom>
          <a:noFill/>
          <a:ln>
            <a:noFill/>
          </a:ln>
        </p:spPr>
        <p:txBody>
          <a:bodyPr lIns="0" rIns="0" tIns="28080" bIns="0"/>
          <a:p>
            <a:pPr/>
            <a:r>
              <a:rPr lang="en-US" sz="3200">
                <a:latin typeface="Arial"/>
              </a:rPr>
              <a:t>At any given time, users get </a:t>
            </a:r>
            <a:r>
              <a:rPr b="1" lang="en-US" sz="3200">
                <a:latin typeface="Arial"/>
              </a:rPr>
              <a:t>“a”</a:t>
            </a:r>
            <a:r>
              <a:rPr lang="en-US" sz="3200">
                <a:latin typeface="Arial"/>
              </a:rPr>
              <a:t> representation.</a:t>
            </a:r>
            <a:endParaRPr/>
          </a:p>
          <a:p>
            <a:pPr/>
            <a:endParaRPr/>
          </a:p>
          <a:p>
            <a:pPr/>
            <a:r>
              <a:rPr lang="en-US" sz="3200">
                <a:latin typeface="Arial"/>
              </a:rPr>
              <a:t>There is no longer </a:t>
            </a:r>
            <a:r>
              <a:rPr b="1" lang="en-US" sz="3200">
                <a:latin typeface="Arial"/>
              </a:rPr>
              <a:t>“the”</a:t>
            </a:r>
            <a:r>
              <a:rPr lang="en-US" sz="3200">
                <a:latin typeface="Arial"/>
              </a:rPr>
              <a:t> representation that archives target.</a:t>
            </a:r>
            <a:endParaRPr/>
          </a:p>
        </p:txBody>
      </p:sp>
      <p:sp>
        <p:nvSpPr>
          <p:cNvPr id="448" name="CustomShape 3"/>
          <p:cNvSpPr/>
          <p:nvPr/>
        </p:nvSpPr>
        <p:spPr>
          <a:xfrm>
            <a:off x="7226280" y="6886440"/>
            <a:ext cx="2346480" cy="519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r">
              <a:lnSpc>
                <a:spcPct val="93000"/>
              </a:lnSpc>
            </a:pPr>
            <a:fld id="{86EDD740-A80A-453E-8482-19CAC661A6E9}" type="slidenum">
              <a:rPr lang="en-US" sz="1400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/>
          </a:p>
        </p:txBody>
      </p:sp>
      <p:pic>
        <p:nvPicPr>
          <p:cNvPr id="44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492960" y="0"/>
            <a:ext cx="5718240" cy="685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838080" y="468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lang="en-US" sz="3600">
                <a:solidFill>
                  <a:srgbClr val="000000"/>
                </a:solidFill>
                <a:latin typeface="Calibri Light"/>
              </a:rPr>
              <a:t>Missing resources (bad) and </a:t>
            </a:r>
            <a:r>
              <a:rPr lang="en-US" sz="3600">
                <a:solidFill>
                  <a:srgbClr val="000000"/>
                </a:solidFill>
                <a:latin typeface="Calibri Light"/>
              </a:rPr>
              <a:t>
</a:t>
            </a:r>
            <a:r>
              <a:rPr lang="en-US" sz="3600">
                <a:solidFill>
                  <a:srgbClr val="000000"/>
                </a:solidFill>
                <a:latin typeface="Calibri Light"/>
              </a:rPr>
              <a:t>Temporal violations (worse)</a:t>
            </a:r>
            <a:endParaRPr/>
          </a:p>
        </p:txBody>
      </p:sp>
      <p:pic>
        <p:nvPicPr>
          <p:cNvPr id="14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308640" y="2489040"/>
            <a:ext cx="5546880" cy="3556080"/>
          </a:xfrm>
          <a:prstGeom prst="rect">
            <a:avLst/>
          </a:prstGeom>
          <a:ln>
            <a:noFill/>
          </a:ln>
        </p:spPr>
      </p:pic>
      <p:pic>
        <p:nvPicPr>
          <p:cNvPr id="14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2519280"/>
            <a:ext cx="4952880" cy="3525840"/>
          </a:xfrm>
          <a:prstGeom prst="rect">
            <a:avLst/>
          </a:prstGeom>
          <a:ln>
            <a:noFill/>
          </a:ln>
        </p:spPr>
      </p:pic>
      <p:sp>
        <p:nvSpPr>
          <p:cNvPr id="142" name="CustomShape 2"/>
          <p:cNvSpPr/>
          <p:nvPr/>
        </p:nvSpPr>
        <p:spPr>
          <a:xfrm>
            <a:off x="731880" y="5724360"/>
            <a:ext cx="10515600" cy="59868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CustomShape 3"/>
          <p:cNvSpPr/>
          <p:nvPr/>
        </p:nvSpPr>
        <p:spPr>
          <a:xfrm>
            <a:off x="365040" y="6308640"/>
            <a:ext cx="11612520" cy="36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/>
            <a:r>
              <a:rPr lang="en-US">
                <a:latin typeface="Arial"/>
              </a:rPr>
              <a:t>http://ws-dl.blogspot.com/2012/10/2012-10-10-zombies-in-archives.html</a:t>
            </a:r>
            <a:endParaRPr/>
          </a:p>
        </p:txBody>
      </p:sp>
      <p:sp>
        <p:nvSpPr>
          <p:cNvPr id="144" name="CustomShape 4"/>
          <p:cNvSpPr/>
          <p:nvPr/>
        </p:nvSpPr>
        <p:spPr>
          <a:xfrm>
            <a:off x="3475080" y="4572000"/>
            <a:ext cx="1554120" cy="1371600"/>
          </a:xfrm>
          <a:prstGeom prst="rect">
            <a:avLst/>
          </a:prstGeom>
          <a:noFill/>
          <a:ln w="73080">
            <a:solidFill>
              <a:srgbClr val="c5000b"/>
            </a:solidFill>
            <a:round/>
          </a:ln>
        </p:spPr>
      </p:sp>
      <p:sp>
        <p:nvSpPr>
          <p:cNvPr id="145" name="CustomShape 5"/>
          <p:cNvSpPr/>
          <p:nvPr/>
        </p:nvSpPr>
        <p:spPr>
          <a:xfrm>
            <a:off x="9702720" y="4319640"/>
            <a:ext cx="1554120" cy="1371600"/>
          </a:xfrm>
          <a:prstGeom prst="rect">
            <a:avLst/>
          </a:prstGeom>
          <a:noFill/>
          <a:ln w="73080">
            <a:solidFill>
              <a:srgbClr val="c5000b"/>
            </a:solidFill>
            <a:round/>
          </a:ln>
        </p:spPr>
      </p:sp>
      <p:sp>
        <p:nvSpPr>
          <p:cNvPr id="146" name="CustomShape 6"/>
          <p:cNvSpPr/>
          <p:nvPr/>
        </p:nvSpPr>
        <p:spPr>
          <a:xfrm>
            <a:off x="5470560" y="1668600"/>
            <a:ext cx="2835360" cy="425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/>
            <a:r>
              <a:rPr lang="en-US" sz="2200">
                <a:solidFill>
                  <a:srgbClr val="c5000b"/>
                </a:solidFill>
                <a:latin typeface="Arial"/>
              </a:rPr>
              <a:t>2008</a:t>
            </a:r>
            <a:endParaRPr/>
          </a:p>
        </p:txBody>
      </p:sp>
      <p:sp>
        <p:nvSpPr>
          <p:cNvPr id="147" name="CustomShape 7"/>
          <p:cNvSpPr/>
          <p:nvPr/>
        </p:nvSpPr>
        <p:spPr>
          <a:xfrm>
            <a:off x="9431280" y="1920960"/>
            <a:ext cx="2835360" cy="425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/>
            <a:r>
              <a:rPr lang="en-US" sz="2200">
                <a:solidFill>
                  <a:srgbClr val="c5000b"/>
                </a:solidFill>
                <a:latin typeface="Arial"/>
              </a:rPr>
              <a:t>2012</a:t>
            </a:r>
            <a:endParaRPr/>
          </a:p>
        </p:txBody>
      </p:sp>
      <p:sp>
        <p:nvSpPr>
          <p:cNvPr id="148" name="Line 8"/>
          <p:cNvSpPr/>
          <p:nvPr/>
        </p:nvSpPr>
        <p:spPr>
          <a:xfrm flipH="1">
            <a:off x="3007800" y="2103480"/>
            <a:ext cx="2762280" cy="1920960"/>
          </a:xfrm>
          <a:prstGeom prst="line">
            <a:avLst/>
          </a:prstGeom>
          <a:ln w="36720">
            <a:solidFill>
              <a:srgbClr val="c5000b"/>
            </a:solidFill>
            <a:round/>
            <a:tailEnd len="med" type="triangle" w="med"/>
          </a:ln>
        </p:spPr>
      </p:sp>
      <p:sp>
        <p:nvSpPr>
          <p:cNvPr id="149" name="Line 9"/>
          <p:cNvSpPr/>
          <p:nvPr/>
        </p:nvSpPr>
        <p:spPr>
          <a:xfrm>
            <a:off x="6021360" y="2093760"/>
            <a:ext cx="2847960" cy="2021040"/>
          </a:xfrm>
          <a:prstGeom prst="line">
            <a:avLst/>
          </a:prstGeom>
          <a:ln w="36720">
            <a:solidFill>
              <a:srgbClr val="c5000b"/>
            </a:solidFill>
            <a:round/>
            <a:tailEnd len="med" type="triangle" w="med"/>
          </a:ln>
        </p:spPr>
      </p:sp>
      <p:sp>
        <p:nvSpPr>
          <p:cNvPr id="150" name="Line 10"/>
          <p:cNvSpPr/>
          <p:nvPr/>
        </p:nvSpPr>
        <p:spPr>
          <a:xfrm>
            <a:off x="9966240" y="2346480"/>
            <a:ext cx="549360" cy="1868400"/>
          </a:xfrm>
          <a:prstGeom prst="line">
            <a:avLst/>
          </a:prstGeom>
          <a:ln w="36720">
            <a:solidFill>
              <a:srgbClr val="c5000b"/>
            </a:solidFill>
            <a:round/>
            <a:tailEnd len="med" type="triangle" w="med"/>
          </a:ln>
        </p:spPr>
      </p:sp>
      <p:sp>
        <p:nvSpPr>
          <p:cNvPr id="151" name="CustomShape 11"/>
          <p:cNvSpPr/>
          <p:nvPr/>
        </p:nvSpPr>
        <p:spPr>
          <a:xfrm>
            <a:off x="11704680" y="6492960"/>
            <a:ext cx="488880" cy="36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/>
            <a:r>
              <a:rPr lang="en-US">
                <a:solidFill>
                  <a:srgbClr val="808080"/>
                </a:solidFill>
                <a:latin typeface="Arial"/>
              </a:rPr>
              <a:t>4</a:t>
            </a: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609120" y="272520"/>
            <a:ext cx="10960200" cy="1132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JavaScript is hard to replay</a:t>
            </a:r>
            <a:endParaRPr/>
          </a:p>
        </p:txBody>
      </p:sp>
      <p:sp>
        <p:nvSpPr>
          <p:cNvPr id="153" name="TextShape 2"/>
          <p:cNvSpPr txBox="1"/>
          <p:nvPr/>
        </p:nvSpPr>
        <p:spPr>
          <a:xfrm>
            <a:off x="609120" y="1604520"/>
            <a:ext cx="10960200" cy="3963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What happens when an event is completely lost?</a:t>
            </a:r>
            <a:endParaRPr/>
          </a:p>
          <a:p>
            <a:pPr algn="ctr"/>
            <a:endParaRPr/>
          </a:p>
          <a:p>
            <a:pPr algn="ctr"/>
            <a:r>
              <a:rPr lang="en-US" sz="2400">
                <a:latin typeface="Arial"/>
              </a:rPr>
              <a:t>http://ws-dl.blogspot.com/2013/11/2013-11-28-replaying-sopa-protest.html</a:t>
            </a:r>
            <a:endParaRPr/>
          </a:p>
        </p:txBody>
      </p:sp>
      <p:sp>
        <p:nvSpPr>
          <p:cNvPr id="154" name="CustomShape 3"/>
          <p:cNvSpPr/>
          <p:nvPr/>
        </p:nvSpPr>
        <p:spPr>
          <a:xfrm>
            <a:off x="11704680" y="6492960"/>
            <a:ext cx="488880" cy="36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/>
            <a:r>
              <a:rPr lang="en-US">
                <a:solidFill>
                  <a:srgbClr val="808080"/>
                </a:solidFill>
                <a:latin typeface="Arial"/>
              </a:rPr>
              <a:t>5</a:t>
            </a: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608040" y="272880"/>
            <a:ext cx="10971360" cy="1144800"/>
          </a:xfrm>
          <a:prstGeom prst="rect">
            <a:avLst/>
          </a:prstGeom>
          <a:noFill/>
          <a:ln>
            <a:noFill/>
          </a:ln>
        </p:spPr>
      </p:sp>
      <p:sp>
        <p:nvSpPr>
          <p:cNvPr id="156" name="CustomShape 2"/>
          <p:cNvSpPr/>
          <p:nvPr/>
        </p:nvSpPr>
        <p:spPr>
          <a:xfrm>
            <a:off x="608040" y="6303960"/>
            <a:ext cx="10726560" cy="414360"/>
          </a:xfrm>
          <a:prstGeom prst="rect">
            <a:avLst/>
          </a:prstGeom>
          <a:noFill/>
          <a:ln>
            <a:noFill/>
          </a:ln>
        </p:spPr>
        <p:txBody>
          <a:bodyPr lIns="0" rIns="0" tIns="15840" bIns="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</a:rPr>
              <a:t>http://en.wikipedia.org/wiki/Main_Page               January 18th, 2012</a:t>
            </a:r>
            <a:endParaRPr/>
          </a:p>
        </p:txBody>
      </p:sp>
      <p:sp>
        <p:nvSpPr>
          <p:cNvPr id="157" name="CustomShape 3"/>
          <p:cNvSpPr/>
          <p:nvPr/>
        </p:nvSpPr>
        <p:spPr>
          <a:xfrm>
            <a:off x="8740800" y="6246720"/>
            <a:ext cx="2838600" cy="471600"/>
          </a:xfrm>
          <a:prstGeom prst="rect">
            <a:avLst/>
          </a:prstGeom>
          <a:noFill/>
          <a:ln>
            <a:noFill/>
          </a:ln>
        </p:spPr>
      </p:sp>
      <p:pic>
        <p:nvPicPr>
          <p:cNvPr id="15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378160" y="182520"/>
            <a:ext cx="7135560" cy="6126120"/>
          </a:xfrm>
          <a:prstGeom prst="rect">
            <a:avLst/>
          </a:prstGeom>
          <a:ln>
            <a:noFill/>
          </a:ln>
        </p:spPr>
      </p:pic>
      <p:sp>
        <p:nvSpPr>
          <p:cNvPr id="159" name="CustomShape 4"/>
          <p:cNvSpPr/>
          <p:nvPr/>
        </p:nvSpPr>
        <p:spPr>
          <a:xfrm>
            <a:off x="11704680" y="6492960"/>
            <a:ext cx="488880" cy="36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/>
            <a:r>
              <a:rPr lang="en-US">
                <a:solidFill>
                  <a:srgbClr val="808080"/>
                </a:solidFill>
                <a:latin typeface="Arial"/>
              </a:rPr>
              <a:t>6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608040" y="272880"/>
            <a:ext cx="10971360" cy="1144800"/>
          </a:xfrm>
          <a:prstGeom prst="rect">
            <a:avLst/>
          </a:prstGeom>
          <a:noFill/>
          <a:ln>
            <a:noFill/>
          </a:ln>
        </p:spPr>
      </p:sp>
      <p:sp>
        <p:nvSpPr>
          <p:cNvPr id="161" name="CustomShape 2"/>
          <p:cNvSpPr/>
          <p:nvPr/>
        </p:nvSpPr>
        <p:spPr>
          <a:xfrm>
            <a:off x="331920" y="6118200"/>
            <a:ext cx="11612520" cy="476280"/>
          </a:xfrm>
          <a:prstGeom prst="rect">
            <a:avLst/>
          </a:prstGeom>
          <a:noFill/>
          <a:ln>
            <a:noFill/>
          </a:ln>
        </p:spPr>
        <p:txBody>
          <a:bodyPr lIns="0" rIns="0" tIns="15840" bIns="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</a:rPr>
              <a:t>http://web.archive.org/web/20120118110520/http://en.wikipedia.org/wiki/Main_Page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Arial"/>
              </a:rPr>
              <a:t>January 18th, 2012</a:t>
            </a:r>
            <a:endParaRPr/>
          </a:p>
        </p:txBody>
      </p:sp>
      <p:sp>
        <p:nvSpPr>
          <p:cNvPr id="162" name="CustomShape 3"/>
          <p:cNvSpPr/>
          <p:nvPr/>
        </p:nvSpPr>
        <p:spPr>
          <a:xfrm>
            <a:off x="9045720" y="6470640"/>
            <a:ext cx="2838240" cy="469800"/>
          </a:xfrm>
          <a:prstGeom prst="rect">
            <a:avLst/>
          </a:prstGeom>
          <a:noFill/>
          <a:ln>
            <a:noFill/>
          </a:ln>
        </p:spPr>
      </p:sp>
      <p:pic>
        <p:nvPicPr>
          <p:cNvPr id="16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286000" y="179280"/>
            <a:ext cx="7223040" cy="5745240"/>
          </a:xfrm>
          <a:prstGeom prst="rect">
            <a:avLst/>
          </a:prstGeom>
          <a:ln>
            <a:noFill/>
          </a:ln>
        </p:spPr>
      </p:pic>
      <p:sp>
        <p:nvSpPr>
          <p:cNvPr id="164" name="CustomShape 4"/>
          <p:cNvSpPr/>
          <p:nvPr/>
        </p:nvSpPr>
        <p:spPr>
          <a:xfrm>
            <a:off x="11704680" y="6492960"/>
            <a:ext cx="488880" cy="36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/>
            <a:r>
              <a:rPr lang="en-US">
                <a:solidFill>
                  <a:srgbClr val="808080"/>
                </a:solidFill>
                <a:latin typeface="Arial"/>
              </a:rPr>
              <a:t>7</a:t>
            </a: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838080" y="-17460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Not all tools can crawl equally</a:t>
            </a:r>
            <a:endParaRPr/>
          </a:p>
        </p:txBody>
      </p:sp>
      <p:sp>
        <p:nvSpPr>
          <p:cNvPr id="166" name="CustomShape 2"/>
          <p:cNvSpPr/>
          <p:nvPr/>
        </p:nvSpPr>
        <p:spPr>
          <a:xfrm>
            <a:off x="187200" y="5749920"/>
            <a:ext cx="2901960" cy="866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Calibri"/>
              </a:rPr>
              <a:t>Live Resource</a:t>
            </a:r>
            <a:endParaRPr/>
          </a:p>
        </p:txBody>
      </p:sp>
      <p:pic>
        <p:nvPicPr>
          <p:cNvPr id="16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15920" y="1538280"/>
            <a:ext cx="3789360" cy="4125960"/>
          </a:xfrm>
          <a:prstGeom prst="rect">
            <a:avLst/>
          </a:prstGeom>
          <a:ln>
            <a:noFill/>
          </a:ln>
        </p:spPr>
      </p:pic>
      <p:pic>
        <p:nvPicPr>
          <p:cNvPr id="16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916440" y="1538280"/>
            <a:ext cx="3789360" cy="4125960"/>
          </a:xfrm>
          <a:prstGeom prst="rect">
            <a:avLst/>
          </a:prstGeom>
          <a:ln>
            <a:noFill/>
          </a:ln>
        </p:spPr>
      </p:pic>
      <p:pic>
        <p:nvPicPr>
          <p:cNvPr id="16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715160" y="1424160"/>
            <a:ext cx="3638520" cy="4263840"/>
          </a:xfrm>
          <a:prstGeom prst="rect">
            <a:avLst/>
          </a:prstGeom>
          <a:ln>
            <a:noFill/>
          </a:ln>
        </p:spPr>
      </p:pic>
      <p:sp>
        <p:nvSpPr>
          <p:cNvPr id="170" name="CustomShape 3"/>
          <p:cNvSpPr/>
          <p:nvPr/>
        </p:nvSpPr>
        <p:spPr>
          <a:xfrm>
            <a:off x="4278240" y="5719680"/>
            <a:ext cx="2901960" cy="866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Calibri"/>
              </a:rPr>
              <a:t>PhantomJS Crawled</a:t>
            </a:r>
            <a:endParaRPr/>
          </a:p>
        </p:txBody>
      </p:sp>
      <p:sp>
        <p:nvSpPr>
          <p:cNvPr id="171" name="CustomShape 4"/>
          <p:cNvSpPr/>
          <p:nvPr/>
        </p:nvSpPr>
        <p:spPr>
          <a:xfrm>
            <a:off x="7843680" y="5796000"/>
            <a:ext cx="3565800" cy="866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Calibri"/>
              </a:rPr>
              <a:t>Heritrix Crawled, Wayback replayed</a:t>
            </a:r>
            <a:endParaRPr/>
          </a:p>
        </p:txBody>
      </p:sp>
      <p:sp>
        <p:nvSpPr>
          <p:cNvPr id="172" name="CustomShape 5"/>
          <p:cNvSpPr/>
          <p:nvPr/>
        </p:nvSpPr>
        <p:spPr>
          <a:xfrm>
            <a:off x="11704680" y="6492960"/>
            <a:ext cx="488880" cy="36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/>
            <a:r>
              <a:rPr lang="en-US">
                <a:solidFill>
                  <a:srgbClr val="808080"/>
                </a:solidFill>
                <a:latin typeface="Arial"/>
              </a:rPr>
              <a:t>8</a:t>
            </a:r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838080" y="-17460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Not all tools can crawl equally</a:t>
            </a:r>
            <a:endParaRPr/>
          </a:p>
        </p:txBody>
      </p:sp>
      <p:sp>
        <p:nvSpPr>
          <p:cNvPr id="174" name="CustomShape 2"/>
          <p:cNvSpPr/>
          <p:nvPr/>
        </p:nvSpPr>
        <p:spPr>
          <a:xfrm>
            <a:off x="187200" y="5749920"/>
            <a:ext cx="2901960" cy="866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Calibri"/>
              </a:rPr>
              <a:t>Live Resource</a:t>
            </a:r>
            <a:endParaRPr/>
          </a:p>
        </p:txBody>
      </p:sp>
      <p:pic>
        <p:nvPicPr>
          <p:cNvPr id="17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15920" y="1538280"/>
            <a:ext cx="3789360" cy="4125960"/>
          </a:xfrm>
          <a:prstGeom prst="rect">
            <a:avLst/>
          </a:prstGeom>
          <a:ln>
            <a:noFill/>
          </a:ln>
        </p:spPr>
      </p:pic>
      <p:pic>
        <p:nvPicPr>
          <p:cNvPr id="17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916440" y="1538280"/>
            <a:ext cx="3789360" cy="4125960"/>
          </a:xfrm>
          <a:prstGeom prst="rect">
            <a:avLst/>
          </a:prstGeom>
          <a:ln>
            <a:noFill/>
          </a:ln>
        </p:spPr>
      </p:pic>
      <p:pic>
        <p:nvPicPr>
          <p:cNvPr id="17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715160" y="1424160"/>
            <a:ext cx="3638520" cy="4263840"/>
          </a:xfrm>
          <a:prstGeom prst="rect">
            <a:avLst/>
          </a:prstGeom>
          <a:ln>
            <a:noFill/>
          </a:ln>
        </p:spPr>
      </p:pic>
      <p:sp>
        <p:nvSpPr>
          <p:cNvPr id="178" name="CustomShape 3"/>
          <p:cNvSpPr/>
          <p:nvPr/>
        </p:nvSpPr>
        <p:spPr>
          <a:xfrm>
            <a:off x="4278240" y="5719680"/>
            <a:ext cx="2901960" cy="866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Calibri"/>
              </a:rPr>
              <a:t>PhantomJS Crawled</a:t>
            </a:r>
            <a:endParaRPr/>
          </a:p>
        </p:txBody>
      </p:sp>
      <p:sp>
        <p:nvSpPr>
          <p:cNvPr id="179" name="CustomShape 4"/>
          <p:cNvSpPr/>
          <p:nvPr/>
        </p:nvSpPr>
        <p:spPr>
          <a:xfrm>
            <a:off x="7843680" y="5796000"/>
            <a:ext cx="3565800" cy="866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Calibri"/>
              </a:rPr>
              <a:t>Heritrix Crawled, Wayback replayed</a:t>
            </a:r>
            <a:endParaRPr/>
          </a:p>
        </p:txBody>
      </p:sp>
      <p:sp>
        <p:nvSpPr>
          <p:cNvPr id="180" name="CustomShape 5"/>
          <p:cNvSpPr/>
          <p:nvPr/>
        </p:nvSpPr>
        <p:spPr>
          <a:xfrm>
            <a:off x="0" y="0"/>
            <a:ext cx="12193560" cy="1538280"/>
          </a:xfrm>
          <a:prstGeom prst="rect">
            <a:avLst/>
          </a:prstGeom>
          <a:solidFill>
            <a:srgbClr val="cccccc"/>
          </a:solidFill>
          <a:ln w="36720">
            <a:solidFill>
              <a:srgbClr val="000000"/>
            </a:solidFill>
            <a:round/>
          </a:ln>
        </p:spPr>
        <p:txBody>
          <a:bodyPr wrap="none" lIns="108000" rIns="108000" tIns="63000" bIns="63000" anchor="ctr"/>
          <a:p>
            <a:pPr/>
            <a:r>
              <a:rPr lang="en-US" sz="2600">
                <a:latin typeface="Arial"/>
              </a:rPr>
              <a:t>    </a:t>
            </a:r>
            <a:r>
              <a:rPr lang="en-US" sz="2600">
                <a:latin typeface="Arial"/>
              </a:rPr>
              <a:t>Live: JavaScript           PhantomJS: JavaScript       Heritrix: </a:t>
            </a:r>
            <a:r>
              <a:rPr i="1" lang="en-US" sz="2600">
                <a:latin typeface="Arial"/>
              </a:rPr>
              <a:t>No</a:t>
            </a:r>
            <a:r>
              <a:rPr lang="en-US" sz="2600">
                <a:latin typeface="Arial"/>
              </a:rPr>
              <a:t> JavaScript</a:t>
            </a:r>
            <a:endParaRPr/>
          </a:p>
        </p:txBody>
      </p:sp>
      <p:sp>
        <p:nvSpPr>
          <p:cNvPr id="181" name="CustomShape 6"/>
          <p:cNvSpPr/>
          <p:nvPr/>
        </p:nvSpPr>
        <p:spPr>
          <a:xfrm>
            <a:off x="11704680" y="6492960"/>
            <a:ext cx="488880" cy="36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/>
            <a:r>
              <a:rPr lang="en-US">
                <a:solidFill>
                  <a:srgbClr val="808080"/>
                </a:solidFill>
                <a:latin typeface="Arial"/>
              </a:rPr>
              <a:t>9</a:t>
            </a:r>
            <a:endParaRPr/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